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8" r:id="rId1"/>
  </p:sldMasterIdLst>
  <p:notesMasterIdLst>
    <p:notesMasterId r:id="rId24"/>
  </p:notesMasterIdLst>
  <p:sldIdLst>
    <p:sldId id="264" r:id="rId2"/>
    <p:sldId id="281" r:id="rId3"/>
    <p:sldId id="273" r:id="rId4"/>
    <p:sldId id="280" r:id="rId5"/>
    <p:sldId id="282" r:id="rId6"/>
    <p:sldId id="284" r:id="rId7"/>
    <p:sldId id="285" r:id="rId8"/>
    <p:sldId id="274" r:id="rId9"/>
    <p:sldId id="275" r:id="rId10"/>
    <p:sldId id="276" r:id="rId11"/>
    <p:sldId id="286" r:id="rId12"/>
    <p:sldId id="288" r:id="rId13"/>
    <p:sldId id="278" r:id="rId14"/>
    <p:sldId id="279" r:id="rId15"/>
    <p:sldId id="287" r:id="rId16"/>
    <p:sldId id="289" r:id="rId17"/>
    <p:sldId id="277" r:id="rId18"/>
    <p:sldId id="267" r:id="rId19"/>
    <p:sldId id="268" r:id="rId20"/>
    <p:sldId id="269" r:id="rId21"/>
    <p:sldId id="270" r:id="rId22"/>
    <p:sldId id="272"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3A1D"/>
    <a:srgbClr val="FF33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29" autoAdjust="0"/>
    <p:restoredTop sz="94660"/>
  </p:normalViewPr>
  <p:slideViewPr>
    <p:cSldViewPr>
      <p:cViewPr>
        <p:scale>
          <a:sx n="66" d="100"/>
          <a:sy n="66" d="100"/>
        </p:scale>
        <p:origin x="-2304" y="-94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8E2FE0-E9D5-4738-BE2B-1A2999D5BE6C}" type="datetimeFigureOut">
              <a:rPr lang="en-US" smtClean="0"/>
              <a:pPr/>
              <a:t>11/8/2011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6F80DD-D848-4504-A8F1-80688A7BB25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6F80DD-D848-4504-A8F1-80688A7BB25F}" type="slidenum">
              <a:rPr lang="en-US" smtClean="0"/>
              <a:pPr/>
              <a:t>22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9161607B-41C0-4E42-8B64-8473902F9432}" type="datetimeFigureOut">
              <a:rPr lang="en-US" smtClean="0"/>
              <a:pPr/>
              <a:t>11/8/2011</a:t>
            </a:fld>
            <a:endParaRPr lang="en-US"/>
          </a:p>
        </p:txBody>
      </p:sp>
      <p:sp>
        <p:nvSpPr>
          <p:cNvPr id="17" name="Footer Placeholder 16"/>
          <p:cNvSpPr>
            <a:spLocks noGrp="1"/>
          </p:cNvSpPr>
          <p:nvPr>
            <p:ph type="ftr" sz="quarter" idx="11"/>
          </p:nvPr>
        </p:nvSpPr>
        <p:spPr>
          <a:xfrm>
            <a:off x="2898648" y="6355080"/>
            <a:ext cx="3474720" cy="365760"/>
          </a:xfrm>
        </p:spPr>
        <p:txBody>
          <a:bodyPr/>
          <a:lstStyle/>
          <a:p>
            <a:endParaRPr lang="en-US"/>
          </a:p>
        </p:txBody>
      </p:sp>
      <p:sp>
        <p:nvSpPr>
          <p:cNvPr id="29" name="Slide Number Placeholder 28"/>
          <p:cNvSpPr>
            <a:spLocks noGrp="1"/>
          </p:cNvSpPr>
          <p:nvPr>
            <p:ph type="sldNum" sz="quarter" idx="12"/>
          </p:nvPr>
        </p:nvSpPr>
        <p:spPr>
          <a:xfrm>
            <a:off x="1216152" y="6355080"/>
            <a:ext cx="1219200" cy="365760"/>
          </a:xfrm>
        </p:spPr>
        <p:txBody>
          <a:bodyPr/>
          <a:lstStyle/>
          <a:p>
            <a:fld id="{C7A693D1-C28E-4AFE-9C59-AC828693E615}" type="slidenum">
              <a:rPr lang="en-US" smtClean="0"/>
              <a:pPr/>
              <a:t>‹#›</a:t>
            </a:fld>
            <a:endParaRPr lang="en-US"/>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161607B-41C0-4E42-8B64-8473902F9432}" type="datetimeFigureOut">
              <a:rPr lang="en-US" smtClean="0"/>
              <a:pPr/>
              <a:t>11/8/2011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A693D1-C28E-4AFE-9C59-AC828693E61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161607B-41C0-4E42-8B64-8473902F9432}" type="datetimeFigureOut">
              <a:rPr lang="en-US" smtClean="0"/>
              <a:pPr/>
              <a:t>11/8/2011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A693D1-C28E-4AFE-9C59-AC828693E615}" type="slidenum">
              <a:rPr lang="en-US" smtClean="0"/>
              <a:pPr/>
              <a:t>‹#›</a:t>
            </a:fld>
            <a:endParaRPr lang="en-US"/>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161607B-41C0-4E42-8B64-8473902F9432}" type="datetimeFigureOut">
              <a:rPr lang="en-US" smtClean="0"/>
              <a:pPr/>
              <a:t>11/8/2011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A693D1-C28E-4AFE-9C59-AC828693E615}" type="slidenum">
              <a:rPr lang="en-US" smtClean="0"/>
              <a:pPr/>
              <a:t>‹#›</a:t>
            </a:fld>
            <a:endParaRPr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9161607B-41C0-4E42-8B64-8473902F9432}" type="datetimeFigureOut">
              <a:rPr lang="en-US" smtClean="0"/>
              <a:pPr/>
              <a:t>11/8/2011</a:t>
            </a:fld>
            <a:endParaRPr lang="en-US"/>
          </a:p>
        </p:txBody>
      </p:sp>
      <p:sp>
        <p:nvSpPr>
          <p:cNvPr id="5" name="Footer Placeholder 4"/>
          <p:cNvSpPr>
            <a:spLocks noGrp="1"/>
          </p:cNvSpPr>
          <p:nvPr>
            <p:ph type="ftr" sz="quarter" idx="11"/>
          </p:nvPr>
        </p:nvSpPr>
        <p:spPr>
          <a:xfrm>
            <a:off x="2898648" y="6355080"/>
            <a:ext cx="3474720" cy="365760"/>
          </a:xfrm>
        </p:spPr>
        <p:txBody>
          <a:bodyPr/>
          <a:lstStyle/>
          <a:p>
            <a:endParaRPr lang="en-US"/>
          </a:p>
        </p:txBody>
      </p:sp>
      <p:sp>
        <p:nvSpPr>
          <p:cNvPr id="6" name="Slide Number Placeholder 5"/>
          <p:cNvSpPr>
            <a:spLocks noGrp="1"/>
          </p:cNvSpPr>
          <p:nvPr>
            <p:ph type="sldNum" sz="quarter" idx="12"/>
          </p:nvPr>
        </p:nvSpPr>
        <p:spPr>
          <a:xfrm>
            <a:off x="1069848" y="6355080"/>
            <a:ext cx="1520952" cy="365760"/>
          </a:xfrm>
        </p:spPr>
        <p:txBody>
          <a:bodyPr/>
          <a:lstStyle/>
          <a:p>
            <a:fld id="{C7A693D1-C28E-4AFE-9C59-AC828693E615}" type="slidenum">
              <a:rPr lang="en-US" smtClean="0"/>
              <a:pPr/>
              <a:t>‹#›</a:t>
            </a:fld>
            <a:endParaRPr lang="en-US"/>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9161607B-41C0-4E42-8B64-8473902F9432}" type="datetimeFigureOut">
              <a:rPr lang="en-US" smtClean="0"/>
              <a:pPr/>
              <a:t>11/8/2011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A693D1-C28E-4AFE-9C59-AC828693E615}" type="slidenum">
              <a:rPr lang="en-US" smtClean="0"/>
              <a:pPr/>
              <a:t>‹#›</a:t>
            </a:fld>
            <a:endParaRPr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9161607B-41C0-4E42-8B64-8473902F9432}" type="datetimeFigureOut">
              <a:rPr lang="en-US" smtClean="0"/>
              <a:pPr/>
              <a:t>11/8/2011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A693D1-C28E-4AFE-9C59-AC828693E615}" type="slidenum">
              <a:rPr lang="en-US" smtClean="0"/>
              <a:pPr/>
              <a:t>‹#›</a:t>
            </a:fld>
            <a:endParaRPr lang="en-US"/>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161607B-41C0-4E42-8B64-8473902F9432}" type="datetimeFigureOut">
              <a:rPr lang="en-US" smtClean="0"/>
              <a:pPr/>
              <a:t>11/8/2011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A693D1-C28E-4AFE-9C59-AC828693E615}" type="slidenum">
              <a:rPr lang="en-US" smtClean="0"/>
              <a:pPr/>
              <a:t>‹#›</a:t>
            </a:fld>
            <a:endParaRPr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61607B-41C0-4E42-8B64-8473902F9432}" type="datetimeFigureOut">
              <a:rPr lang="en-US" smtClean="0"/>
              <a:pPr/>
              <a:t>11/8/2011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A693D1-C28E-4AFE-9C59-AC828693E615}" type="slidenum">
              <a:rPr lang="en-US" smtClean="0"/>
              <a:pPr/>
              <a:t>‹#›</a:t>
            </a:fld>
            <a:endParaRPr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161607B-41C0-4E42-8B64-8473902F9432}" type="datetimeFigureOut">
              <a:rPr lang="en-US" smtClean="0"/>
              <a:pPr/>
              <a:t>11/8/2011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A693D1-C28E-4AFE-9C59-AC828693E615}" type="slidenum">
              <a:rPr lang="en-US" smtClean="0"/>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161607B-41C0-4E42-8B64-8473902F9432}" type="datetimeFigureOut">
              <a:rPr lang="en-US" smtClean="0"/>
              <a:pPr/>
              <a:t>11/8/2011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A693D1-C28E-4AFE-9C59-AC828693E615}" type="slidenum">
              <a:rPr lang="en-US" smtClean="0"/>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9161607B-41C0-4E42-8B64-8473902F9432}" type="datetimeFigureOut">
              <a:rPr lang="en-US" smtClean="0"/>
              <a:pPr/>
              <a:t>11/8/2011</a:t>
            </a:fld>
            <a:endParaRPr lang="en-US"/>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C7A693D1-C28E-4AFE-9C59-AC828693E615}" type="slidenum">
              <a:rPr lang="en-US" smtClean="0"/>
              <a:pPr/>
              <a:t>‹#›</a:t>
            </a:fld>
            <a:endParaRPr lang="en-US"/>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www.statemuseum.arizona.edu/exhibits/santosdiablos/info.shtml" TargetMode="External"/><Relationship Id="rId3" Type="http://schemas.openxmlformats.org/officeDocument/2006/relationships/hyperlink" Target="http://www.felipehorta.com/" TargetMode="External"/><Relationship Id="rId7" Type="http://schemas.openxmlformats.org/officeDocument/2006/relationships/hyperlink" Target="http://hearstmuseum.berkeley.edu/"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hyperlink" Target="http://hearstmuseum.berkeley.edu/outreach/pdfs/mexican_folk_art.pdf" TargetMode="External"/><Relationship Id="rId5" Type="http://schemas.openxmlformats.org/officeDocument/2006/relationships/hyperlink" Target="http://www.houstonculture.org/index.html" TargetMode="External"/><Relationship Id="rId4" Type="http://schemas.openxmlformats.org/officeDocument/2006/relationships/hyperlink" Target="http://www.houstonculture.org/mexico/main.html" TargetMode="External"/><Relationship Id="rId9" Type="http://schemas.openxmlformats.org/officeDocument/2006/relationships/hyperlink" Target="http://www.statemuseum.arizona.edu/podcasts/index.s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3657600"/>
            <a:ext cx="6858000" cy="1295400"/>
          </a:xfrm>
        </p:spPr>
        <p:txBody>
          <a:bodyPr>
            <a:noAutofit/>
          </a:bodyPr>
          <a:lstStyle/>
          <a:p>
            <a:r>
              <a:rPr lang="en-US" sz="3000" b="1" dirty="0" smtClean="0">
                <a:latin typeface="Californian FB" pitchFamily="18" charset="0"/>
                <a:cs typeface="Calibri" pitchFamily="34" charset="0"/>
              </a:rPr>
              <a:t>Masks and Celebrations in Mexico:</a:t>
            </a:r>
            <a:br>
              <a:rPr lang="en-US" sz="3000" b="1" dirty="0" smtClean="0">
                <a:latin typeface="Californian FB" pitchFamily="18" charset="0"/>
                <a:cs typeface="Calibri" pitchFamily="34" charset="0"/>
              </a:rPr>
            </a:br>
            <a:r>
              <a:rPr lang="en-US" sz="3000" b="1" dirty="0" smtClean="0">
                <a:latin typeface="Californian FB" pitchFamily="18" charset="0"/>
                <a:cs typeface="Calibri" pitchFamily="34" charset="0"/>
              </a:rPr>
              <a:t>The Art of </a:t>
            </a:r>
            <a:r>
              <a:rPr lang="en-US" sz="3000" b="1" i="1" dirty="0" err="1" smtClean="0">
                <a:latin typeface="Californian FB" pitchFamily="18" charset="0"/>
                <a:cs typeface="Calibri" pitchFamily="34" charset="0"/>
              </a:rPr>
              <a:t>Mascarero</a:t>
            </a:r>
            <a:r>
              <a:rPr lang="en-US" sz="3000" b="1" dirty="0" smtClean="0">
                <a:latin typeface="Californian FB" pitchFamily="18" charset="0"/>
                <a:cs typeface="Calibri" pitchFamily="34" charset="0"/>
              </a:rPr>
              <a:t> Felipe </a:t>
            </a:r>
            <a:r>
              <a:rPr lang="en-US" sz="3000" b="1" dirty="0" err="1" smtClean="0">
                <a:latin typeface="Californian FB" pitchFamily="18" charset="0"/>
                <a:cs typeface="Calibri" pitchFamily="34" charset="0"/>
              </a:rPr>
              <a:t>Horta</a:t>
            </a:r>
            <a:r>
              <a:rPr lang="en-US" sz="3000" b="1" dirty="0" smtClean="0">
                <a:latin typeface="Californian FB" pitchFamily="18" charset="0"/>
                <a:cs typeface="Calibri" pitchFamily="34" charset="0"/>
              </a:rPr>
              <a:t/>
            </a:r>
            <a:br>
              <a:rPr lang="en-US" sz="3000" b="1" dirty="0" smtClean="0">
                <a:latin typeface="Californian FB" pitchFamily="18" charset="0"/>
                <a:cs typeface="Calibri" pitchFamily="34" charset="0"/>
              </a:rPr>
            </a:br>
            <a:endParaRPr lang="en-US" sz="3000" b="1" dirty="0">
              <a:latin typeface="Californian FB" pitchFamily="18" charset="0"/>
              <a:cs typeface="Calibri" pitchFamily="34" charset="0"/>
            </a:endParaRPr>
          </a:p>
        </p:txBody>
      </p:sp>
      <p:sp>
        <p:nvSpPr>
          <p:cNvPr id="3" name="Subtitle 2"/>
          <p:cNvSpPr>
            <a:spLocks noGrp="1"/>
          </p:cNvSpPr>
          <p:nvPr>
            <p:ph type="subTitle" idx="1"/>
          </p:nvPr>
        </p:nvSpPr>
        <p:spPr/>
        <p:txBody>
          <a:bodyPr>
            <a:normAutofit/>
          </a:bodyPr>
          <a:lstStyle/>
          <a:p>
            <a:r>
              <a:rPr lang="en-US" sz="2500" dirty="0" smtClean="0">
                <a:latin typeface="Californian FB" pitchFamily="18" charset="0"/>
                <a:cs typeface="Calibri" pitchFamily="34" charset="0"/>
              </a:rPr>
              <a:t>UNM Latin American &amp; Iberian Institute</a:t>
            </a:r>
            <a:endParaRPr lang="en-US" sz="2500" dirty="0">
              <a:latin typeface="Californian FB" pitchFamily="18" charset="0"/>
              <a:cs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Californian FB" pitchFamily="18" charset="0"/>
                <a:cs typeface="Calibri" pitchFamily="34" charset="0"/>
              </a:rPr>
              <a:t>La Pastorela and Mexican Masks</a:t>
            </a:r>
            <a:endParaRPr lang="en-US" sz="4000" b="1" dirty="0">
              <a:latin typeface="Californian FB" pitchFamily="18" charset="0"/>
              <a:cs typeface="Calibri" pitchFamily="34" charset="0"/>
            </a:endParaRPr>
          </a:p>
        </p:txBody>
      </p:sp>
      <p:sp>
        <p:nvSpPr>
          <p:cNvPr id="3" name="Content Placeholder 2"/>
          <p:cNvSpPr>
            <a:spLocks noGrp="1"/>
          </p:cNvSpPr>
          <p:nvPr>
            <p:ph sz="quarter" idx="1"/>
          </p:nvPr>
        </p:nvSpPr>
        <p:spPr/>
        <p:txBody>
          <a:bodyPr>
            <a:normAutofit/>
          </a:bodyPr>
          <a:lstStyle/>
          <a:p>
            <a:r>
              <a:rPr lang="en-US" sz="3000" dirty="0" smtClean="0">
                <a:latin typeface="Californian FB" pitchFamily="18" charset="0"/>
                <a:cs typeface="Calibri" pitchFamily="34" charset="0"/>
              </a:rPr>
              <a:t>La Pastorela changed a lot when it came from Spain to Mexico, and continues to change even today.  </a:t>
            </a:r>
          </a:p>
          <a:p>
            <a:r>
              <a:rPr lang="en-US" sz="3000" dirty="0" smtClean="0">
                <a:latin typeface="Californian FB" pitchFamily="18" charset="0"/>
                <a:cs typeface="Calibri" pitchFamily="34" charset="0"/>
              </a:rPr>
              <a:t>One of the biggest differences is the use of masks in the re-enactment of the Shepherds story.</a:t>
            </a:r>
          </a:p>
          <a:p>
            <a:r>
              <a:rPr lang="en-US" sz="3000" dirty="0" smtClean="0">
                <a:latin typeface="Californian FB" pitchFamily="18" charset="0"/>
                <a:cs typeface="Calibri" pitchFamily="34" charset="0"/>
              </a:rPr>
              <a:t>The masks used to portray the different characters of the story are one of the most important parts of La Pastorela in Mexico.</a:t>
            </a:r>
          </a:p>
          <a:p>
            <a:pPr>
              <a:buNone/>
            </a:pPr>
            <a:endParaRPr lang="en-US" sz="3000" dirty="0" smtClean="0">
              <a:latin typeface="Californian FB" pitchFamily="18" charset="0"/>
              <a:cs typeface="Calibri" pitchFamily="34" charset="0"/>
            </a:endParaRPr>
          </a:p>
          <a:p>
            <a:endParaRPr lang="en-US" sz="3000" dirty="0">
              <a:latin typeface="Californian FB" pitchFamily="18" charset="0"/>
              <a:cs typeface="Calibri"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ctr"/>
            <a:r>
              <a:rPr lang="en-US" sz="4000" b="1" dirty="0" err="1" smtClean="0">
                <a:latin typeface="Californian FB" pitchFamily="18" charset="0"/>
              </a:rPr>
              <a:t>Pastorela</a:t>
            </a:r>
            <a:r>
              <a:rPr lang="en-US" sz="4000" b="1" dirty="0" smtClean="0">
                <a:latin typeface="Californian FB" pitchFamily="18" charset="0"/>
              </a:rPr>
              <a:t> </a:t>
            </a:r>
            <a:r>
              <a:rPr lang="en-US" sz="4000" b="1" dirty="0" err="1" smtClean="0">
                <a:latin typeface="Californian FB" pitchFamily="18" charset="0"/>
              </a:rPr>
              <a:t>danzas</a:t>
            </a:r>
            <a:r>
              <a:rPr lang="en-US" sz="4000" b="1" dirty="0" smtClean="0">
                <a:latin typeface="Californian FB" pitchFamily="18" charset="0"/>
              </a:rPr>
              <a:t> in Michoacán</a:t>
            </a:r>
            <a:endParaRPr lang="en-US" sz="4000" b="1" dirty="0">
              <a:latin typeface="Californian FB" pitchFamily="18" charset="0"/>
            </a:endParaRPr>
          </a:p>
        </p:txBody>
      </p:sp>
      <p:pic>
        <p:nvPicPr>
          <p:cNvPr id="8" name="Content Placeholder 7" descr="327401627_3be54eaee3_b.jpg"/>
          <p:cNvPicPr>
            <a:picLocks noGrp="1" noChangeAspect="1"/>
          </p:cNvPicPr>
          <p:nvPr>
            <p:ph sz="quarter" idx="1"/>
          </p:nvPr>
        </p:nvPicPr>
        <p:blipFill>
          <a:blip r:embed="rId2" cstate="print"/>
          <a:stretch>
            <a:fillRect/>
          </a:stretch>
        </p:blipFill>
        <p:spPr>
          <a:xfrm>
            <a:off x="1524000" y="1220150"/>
            <a:ext cx="6553200" cy="4913001"/>
          </a:xfrm>
        </p:spPr>
      </p:pic>
      <p:sp>
        <p:nvSpPr>
          <p:cNvPr id="9" name="TextBox 8"/>
          <p:cNvSpPr txBox="1"/>
          <p:nvPr/>
        </p:nvSpPr>
        <p:spPr>
          <a:xfrm>
            <a:off x="1295400" y="6400800"/>
            <a:ext cx="6553200" cy="400110"/>
          </a:xfrm>
          <a:prstGeom prst="rect">
            <a:avLst/>
          </a:prstGeom>
          <a:noFill/>
        </p:spPr>
        <p:txBody>
          <a:bodyPr wrap="square" rtlCol="0">
            <a:spAutoFit/>
          </a:bodyPr>
          <a:lstStyle/>
          <a:p>
            <a:pPr algn="ctr"/>
            <a:r>
              <a:rPr lang="en-US" sz="2000" dirty="0" smtClean="0">
                <a:latin typeface="Californian FB" pitchFamily="18" charset="0"/>
              </a:rPr>
              <a:t>Image</a:t>
            </a:r>
            <a:r>
              <a:rPr lang="en-US" sz="1200" dirty="0" smtClean="0">
                <a:latin typeface="Californian FB" pitchFamily="18" charset="0"/>
              </a:rPr>
              <a:t> provided courtesy of </a:t>
            </a:r>
            <a:r>
              <a:rPr lang="en-US" sz="1200" dirty="0" err="1" smtClean="0">
                <a:latin typeface="Californian FB" pitchFamily="18" charset="0"/>
              </a:rPr>
              <a:t>Pavel</a:t>
            </a:r>
            <a:r>
              <a:rPr lang="en-US" sz="1200" dirty="0" smtClean="0">
                <a:latin typeface="Californian FB" pitchFamily="18" charset="0"/>
              </a:rPr>
              <a:t> Schlossberg.</a:t>
            </a:r>
            <a:endParaRPr lang="en-US" sz="1200" dirty="0">
              <a:latin typeface="Californian FB"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ctr"/>
            <a:r>
              <a:rPr lang="en-US" sz="4000" b="1" dirty="0" err="1" smtClean="0">
                <a:latin typeface="Californian FB" pitchFamily="18" charset="0"/>
              </a:rPr>
              <a:t>Pastorela</a:t>
            </a:r>
            <a:r>
              <a:rPr lang="en-US" sz="4000" b="1" dirty="0" smtClean="0">
                <a:latin typeface="Californian FB" pitchFamily="18" charset="0"/>
              </a:rPr>
              <a:t> </a:t>
            </a:r>
            <a:r>
              <a:rPr lang="en-US" sz="4000" b="1" dirty="0" err="1" smtClean="0">
                <a:latin typeface="Californian FB" pitchFamily="18" charset="0"/>
              </a:rPr>
              <a:t>danzas</a:t>
            </a:r>
            <a:r>
              <a:rPr lang="en-US" sz="4000" b="1" dirty="0" smtClean="0">
                <a:latin typeface="Californian FB" pitchFamily="18" charset="0"/>
              </a:rPr>
              <a:t> in Michoacán</a:t>
            </a:r>
            <a:endParaRPr lang="en-US" sz="4000" b="1" dirty="0">
              <a:latin typeface="Californian FB" pitchFamily="18" charset="0"/>
            </a:endParaRPr>
          </a:p>
        </p:txBody>
      </p:sp>
      <p:pic>
        <p:nvPicPr>
          <p:cNvPr id="8" name="Content Placeholder 7" descr="327401627_3be54eaee3_b.jpg"/>
          <p:cNvPicPr>
            <a:picLocks noGrp="1" noChangeAspect="1"/>
          </p:cNvPicPr>
          <p:nvPr>
            <p:ph sz="quarter" idx="1"/>
          </p:nvPr>
        </p:nvPicPr>
        <p:blipFill>
          <a:blip r:embed="rId2" cstate="print"/>
          <a:stretch>
            <a:fillRect/>
          </a:stretch>
        </p:blipFill>
        <p:spPr>
          <a:xfrm>
            <a:off x="1530352" y="1223964"/>
            <a:ext cx="6540496" cy="4905372"/>
          </a:xfrm>
        </p:spPr>
      </p:pic>
      <p:sp>
        <p:nvSpPr>
          <p:cNvPr id="9" name="TextBox 8"/>
          <p:cNvSpPr txBox="1"/>
          <p:nvPr/>
        </p:nvSpPr>
        <p:spPr>
          <a:xfrm>
            <a:off x="1295400" y="6400800"/>
            <a:ext cx="6553200" cy="400110"/>
          </a:xfrm>
          <a:prstGeom prst="rect">
            <a:avLst/>
          </a:prstGeom>
          <a:noFill/>
        </p:spPr>
        <p:txBody>
          <a:bodyPr wrap="square" rtlCol="0">
            <a:spAutoFit/>
          </a:bodyPr>
          <a:lstStyle/>
          <a:p>
            <a:pPr algn="ctr"/>
            <a:r>
              <a:rPr lang="en-US" sz="2000" dirty="0" smtClean="0">
                <a:latin typeface="Californian FB" pitchFamily="18" charset="0"/>
              </a:rPr>
              <a:t>Image provided courtesy of </a:t>
            </a:r>
            <a:r>
              <a:rPr lang="en-US" sz="2000" dirty="0" err="1" smtClean="0">
                <a:latin typeface="Californian FB" pitchFamily="18" charset="0"/>
              </a:rPr>
              <a:t>Pavel</a:t>
            </a:r>
            <a:r>
              <a:rPr lang="en-US" sz="2000" dirty="0" smtClean="0">
                <a:latin typeface="Californian FB" pitchFamily="18" charset="0"/>
              </a:rPr>
              <a:t> Schlossberg.</a:t>
            </a:r>
            <a:endParaRPr lang="en-US" sz="2000" dirty="0">
              <a:latin typeface="Californian FB"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Californian FB" pitchFamily="18" charset="0"/>
                <a:cs typeface="Calibri" pitchFamily="34" charset="0"/>
              </a:rPr>
              <a:t>La Pastorela Today</a:t>
            </a:r>
            <a:endParaRPr lang="en-US" sz="4000" b="1" dirty="0">
              <a:latin typeface="Californian FB" pitchFamily="18" charset="0"/>
              <a:cs typeface="Calibri" pitchFamily="34" charset="0"/>
            </a:endParaRPr>
          </a:p>
        </p:txBody>
      </p:sp>
      <p:sp>
        <p:nvSpPr>
          <p:cNvPr id="3" name="Content Placeholder 2"/>
          <p:cNvSpPr>
            <a:spLocks noGrp="1"/>
          </p:cNvSpPr>
          <p:nvPr>
            <p:ph sz="quarter" idx="1"/>
          </p:nvPr>
        </p:nvSpPr>
        <p:spPr/>
        <p:txBody>
          <a:bodyPr>
            <a:normAutofit/>
          </a:bodyPr>
          <a:lstStyle/>
          <a:p>
            <a:r>
              <a:rPr lang="en-US" sz="3000" dirty="0" smtClean="0">
                <a:latin typeface="Californian FB" pitchFamily="18" charset="0"/>
                <a:cs typeface="Calibri" pitchFamily="34" charset="0"/>
              </a:rPr>
              <a:t>While La Pastorela still tells the story of the shepherds trying to find baby Jesus, it has evolved a great deal since the 1200s.</a:t>
            </a:r>
          </a:p>
          <a:p>
            <a:r>
              <a:rPr lang="en-US" sz="3000" dirty="0" smtClean="0">
                <a:latin typeface="Californian FB" pitchFamily="18" charset="0"/>
                <a:cs typeface="Calibri" pitchFamily="34" charset="0"/>
              </a:rPr>
              <a:t>It is often re-enacted outside in a town square and through the nearby streets.  It will go on for days, sometimes an entire week. </a:t>
            </a:r>
          </a:p>
          <a:p>
            <a:r>
              <a:rPr lang="en-US" sz="3000" dirty="0" smtClean="0">
                <a:latin typeface="Californian FB" pitchFamily="18" charset="0"/>
                <a:cs typeface="Calibri" pitchFamily="34" charset="0"/>
              </a:rPr>
              <a:t>The devil and </a:t>
            </a:r>
            <a:r>
              <a:rPr lang="en-US" sz="3000" i="1" dirty="0" smtClean="0">
                <a:latin typeface="Californian FB" pitchFamily="18" charset="0"/>
                <a:cs typeface="Calibri" pitchFamily="34" charset="0"/>
              </a:rPr>
              <a:t>los negritos </a:t>
            </a:r>
            <a:r>
              <a:rPr lang="en-US" sz="3000" dirty="0" smtClean="0">
                <a:latin typeface="Californian FB" pitchFamily="18" charset="0"/>
                <a:cs typeface="Calibri" pitchFamily="34" charset="0"/>
              </a:rPr>
              <a:t>are important parts of the play today.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14400"/>
          </a:xfrm>
        </p:spPr>
        <p:txBody>
          <a:bodyPr>
            <a:noAutofit/>
          </a:bodyPr>
          <a:lstStyle/>
          <a:p>
            <a:r>
              <a:rPr lang="en-US" sz="3800" b="1" dirty="0" smtClean="0">
                <a:latin typeface="Californian FB" pitchFamily="18" charset="0"/>
                <a:cs typeface="Calibri" pitchFamily="34" charset="0"/>
              </a:rPr>
              <a:t>La Pastorela, the Devil and </a:t>
            </a:r>
            <a:r>
              <a:rPr lang="en-US" sz="3800" b="1" i="1" dirty="0" smtClean="0">
                <a:latin typeface="Californian FB" pitchFamily="18" charset="0"/>
                <a:cs typeface="Calibri" pitchFamily="34" charset="0"/>
              </a:rPr>
              <a:t>los </a:t>
            </a:r>
            <a:r>
              <a:rPr lang="en-US" sz="3800" b="1" i="1" dirty="0" err="1" smtClean="0">
                <a:latin typeface="Californian FB" pitchFamily="18" charset="0"/>
                <a:cs typeface="Calibri" pitchFamily="34" charset="0"/>
              </a:rPr>
              <a:t>Negritos</a:t>
            </a:r>
            <a:endParaRPr lang="en-US" sz="3800" b="1" i="1" dirty="0">
              <a:latin typeface="Californian FB" pitchFamily="18" charset="0"/>
              <a:cs typeface="Calibri" pitchFamily="34" charset="0"/>
            </a:endParaRPr>
          </a:p>
        </p:txBody>
      </p:sp>
      <p:sp>
        <p:nvSpPr>
          <p:cNvPr id="3" name="Content Placeholder 2"/>
          <p:cNvSpPr>
            <a:spLocks noGrp="1"/>
          </p:cNvSpPr>
          <p:nvPr>
            <p:ph sz="quarter" idx="1"/>
          </p:nvPr>
        </p:nvSpPr>
        <p:spPr/>
        <p:txBody>
          <a:bodyPr>
            <a:normAutofit lnSpcReduction="10000"/>
          </a:bodyPr>
          <a:lstStyle/>
          <a:p>
            <a:endParaRPr lang="en-US" dirty="0" smtClean="0">
              <a:latin typeface="Californian FB" pitchFamily="18" charset="0"/>
              <a:cs typeface="Calibri" pitchFamily="34" charset="0"/>
            </a:endParaRPr>
          </a:p>
          <a:p>
            <a:r>
              <a:rPr lang="en-US" dirty="0" smtClean="0">
                <a:latin typeface="Californian FB" pitchFamily="18" charset="0"/>
                <a:cs typeface="Calibri" pitchFamily="34" charset="0"/>
              </a:rPr>
              <a:t>The devil does all sorts of things to try and keep the shepherds from reaching baby Jesus.</a:t>
            </a:r>
          </a:p>
          <a:p>
            <a:r>
              <a:rPr lang="en-US" i="1" dirty="0" smtClean="0">
                <a:latin typeface="Californian FB" pitchFamily="18" charset="0"/>
                <a:cs typeface="Calibri" pitchFamily="34" charset="0"/>
              </a:rPr>
              <a:t>Los </a:t>
            </a:r>
            <a:r>
              <a:rPr lang="en-US" i="1" dirty="0" err="1" smtClean="0">
                <a:latin typeface="Californian FB" pitchFamily="18" charset="0"/>
                <a:cs typeface="Calibri" pitchFamily="34" charset="0"/>
              </a:rPr>
              <a:t>negritos</a:t>
            </a:r>
            <a:r>
              <a:rPr lang="en-US" i="1" dirty="0" smtClean="0">
                <a:latin typeface="Californian FB" pitchFamily="18" charset="0"/>
                <a:cs typeface="Calibri" pitchFamily="34" charset="0"/>
              </a:rPr>
              <a:t> </a:t>
            </a:r>
            <a:r>
              <a:rPr lang="en-US" dirty="0" smtClean="0">
                <a:latin typeface="Californian FB" pitchFamily="18" charset="0"/>
                <a:cs typeface="Calibri" pitchFamily="34" charset="0"/>
              </a:rPr>
              <a:t>represent the everyday person who struggles with different things that keep him or her from always doing the right thing.  Often times a famous person’s persona is used as a </a:t>
            </a:r>
            <a:r>
              <a:rPr lang="en-US" i="1" dirty="0" err="1" smtClean="0">
                <a:latin typeface="Californian FB" pitchFamily="18" charset="0"/>
                <a:cs typeface="Calibri" pitchFamily="34" charset="0"/>
              </a:rPr>
              <a:t>negrito</a:t>
            </a:r>
            <a:r>
              <a:rPr lang="en-US" dirty="0" smtClean="0">
                <a:latin typeface="Californian FB" pitchFamily="18" charset="0"/>
                <a:cs typeface="Calibri" pitchFamily="34" charset="0"/>
              </a:rPr>
              <a:t> costume—for example, superman or Vicente Fox (Mexican president).  The point in using them is to show that even famous people or superheroes aren’t perfect; they have their struggles, too.</a:t>
            </a:r>
          </a:p>
          <a:p>
            <a:r>
              <a:rPr lang="en-US" dirty="0" smtClean="0">
                <a:latin typeface="Californian FB" pitchFamily="18" charset="0"/>
                <a:cs typeface="Calibri" pitchFamily="34" charset="0"/>
              </a:rPr>
              <a:t>An important part of both of these costumes are the masks that the devil and </a:t>
            </a:r>
            <a:r>
              <a:rPr lang="en-US" i="1" dirty="0" smtClean="0">
                <a:latin typeface="Californian FB" pitchFamily="18" charset="0"/>
                <a:cs typeface="Calibri" pitchFamily="34" charset="0"/>
              </a:rPr>
              <a:t>los </a:t>
            </a:r>
            <a:r>
              <a:rPr lang="en-US" i="1" dirty="0" err="1" smtClean="0">
                <a:latin typeface="Californian FB" pitchFamily="18" charset="0"/>
                <a:cs typeface="Calibri" pitchFamily="34" charset="0"/>
              </a:rPr>
              <a:t>negritos</a:t>
            </a:r>
            <a:r>
              <a:rPr lang="en-US" i="1" dirty="0" smtClean="0">
                <a:latin typeface="Californian FB" pitchFamily="18" charset="0"/>
                <a:cs typeface="Calibri" pitchFamily="34" charset="0"/>
              </a:rPr>
              <a:t> </a:t>
            </a:r>
            <a:r>
              <a:rPr lang="en-US" dirty="0" smtClean="0">
                <a:latin typeface="Californian FB" pitchFamily="18" charset="0"/>
                <a:cs typeface="Calibri" pitchFamily="34" charset="0"/>
              </a:rPr>
              <a:t>wear.</a:t>
            </a:r>
            <a:endParaRPr lang="en-US" dirty="0">
              <a:latin typeface="Californian FB" pitchFamily="18" charset="0"/>
              <a:cs typeface="Calibri"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ctr"/>
            <a:r>
              <a:rPr lang="en-US" sz="4000" b="1" dirty="0" err="1" smtClean="0">
                <a:latin typeface="Californian FB" pitchFamily="18" charset="0"/>
              </a:rPr>
              <a:t>Pastorela</a:t>
            </a:r>
            <a:r>
              <a:rPr lang="en-US" sz="4000" b="1" dirty="0" smtClean="0">
                <a:latin typeface="Californian FB" pitchFamily="18" charset="0"/>
              </a:rPr>
              <a:t> </a:t>
            </a:r>
            <a:r>
              <a:rPr lang="en-US" sz="4000" b="1" dirty="0" err="1" smtClean="0">
                <a:latin typeface="Californian FB" pitchFamily="18" charset="0"/>
              </a:rPr>
              <a:t>danzas</a:t>
            </a:r>
            <a:r>
              <a:rPr lang="en-US" sz="4000" b="1" dirty="0" smtClean="0">
                <a:latin typeface="Californian FB" pitchFamily="18" charset="0"/>
              </a:rPr>
              <a:t> in Michoacán</a:t>
            </a:r>
            <a:endParaRPr lang="en-US" sz="4000" b="1" dirty="0">
              <a:latin typeface="Californian FB" pitchFamily="18" charset="0"/>
            </a:endParaRPr>
          </a:p>
        </p:txBody>
      </p:sp>
      <p:pic>
        <p:nvPicPr>
          <p:cNvPr id="8" name="Content Placeholder 7" descr="327401627_3be54eaee3_b.jpg"/>
          <p:cNvPicPr>
            <a:picLocks noGrp="1" noChangeAspect="1"/>
          </p:cNvPicPr>
          <p:nvPr>
            <p:ph sz="quarter" idx="1"/>
          </p:nvPr>
        </p:nvPicPr>
        <p:blipFill>
          <a:blip r:embed="rId2" cstate="print"/>
          <a:stretch>
            <a:fillRect/>
          </a:stretch>
        </p:blipFill>
        <p:spPr>
          <a:xfrm>
            <a:off x="1530352" y="1220150"/>
            <a:ext cx="6540496" cy="4913001"/>
          </a:xfrm>
        </p:spPr>
      </p:pic>
      <p:sp>
        <p:nvSpPr>
          <p:cNvPr id="9" name="TextBox 8"/>
          <p:cNvSpPr txBox="1"/>
          <p:nvPr/>
        </p:nvSpPr>
        <p:spPr>
          <a:xfrm>
            <a:off x="1295400" y="6400800"/>
            <a:ext cx="6553200" cy="400110"/>
          </a:xfrm>
          <a:prstGeom prst="rect">
            <a:avLst/>
          </a:prstGeom>
          <a:noFill/>
        </p:spPr>
        <p:txBody>
          <a:bodyPr wrap="square" rtlCol="0">
            <a:spAutoFit/>
          </a:bodyPr>
          <a:lstStyle/>
          <a:p>
            <a:pPr algn="ctr"/>
            <a:r>
              <a:rPr lang="en-US" sz="2000" dirty="0" smtClean="0">
                <a:latin typeface="Californian FB" pitchFamily="18" charset="0"/>
              </a:rPr>
              <a:t>Image provided courtesy of </a:t>
            </a:r>
            <a:r>
              <a:rPr lang="en-US" sz="2000" dirty="0" err="1" smtClean="0">
                <a:latin typeface="Californian FB" pitchFamily="18" charset="0"/>
              </a:rPr>
              <a:t>Pavel</a:t>
            </a:r>
            <a:r>
              <a:rPr lang="en-US" sz="2000" dirty="0" smtClean="0">
                <a:latin typeface="Californian FB" pitchFamily="18" charset="0"/>
              </a:rPr>
              <a:t> Schlossberg.</a:t>
            </a:r>
            <a:endParaRPr lang="en-US" sz="2000" dirty="0">
              <a:latin typeface="Californian FB"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ctr"/>
            <a:r>
              <a:rPr lang="en-US" sz="4000" b="1" dirty="0" err="1" smtClean="0">
                <a:latin typeface="Californian FB" pitchFamily="18" charset="0"/>
              </a:rPr>
              <a:t>Pastorela</a:t>
            </a:r>
            <a:r>
              <a:rPr lang="en-US" sz="4000" b="1" dirty="0" smtClean="0">
                <a:latin typeface="Californian FB" pitchFamily="18" charset="0"/>
              </a:rPr>
              <a:t> </a:t>
            </a:r>
            <a:r>
              <a:rPr lang="en-US" sz="4000" b="1" dirty="0" err="1" smtClean="0">
                <a:latin typeface="Californian FB" pitchFamily="18" charset="0"/>
              </a:rPr>
              <a:t>danzas</a:t>
            </a:r>
            <a:r>
              <a:rPr lang="en-US" sz="4000" b="1" dirty="0" smtClean="0">
                <a:latin typeface="Californian FB" pitchFamily="18" charset="0"/>
              </a:rPr>
              <a:t> in Michoacán</a:t>
            </a:r>
            <a:endParaRPr lang="en-US" sz="4000" b="1" dirty="0">
              <a:latin typeface="Californian FB" pitchFamily="18" charset="0"/>
            </a:endParaRPr>
          </a:p>
        </p:txBody>
      </p:sp>
      <p:pic>
        <p:nvPicPr>
          <p:cNvPr id="8" name="Content Placeholder 7" descr="327401627_3be54eaee3_b.jpg"/>
          <p:cNvPicPr>
            <a:picLocks noGrp="1" noChangeAspect="1"/>
          </p:cNvPicPr>
          <p:nvPr>
            <p:ph sz="quarter" idx="1"/>
          </p:nvPr>
        </p:nvPicPr>
        <p:blipFill>
          <a:blip r:embed="rId2" cstate="print"/>
          <a:stretch>
            <a:fillRect/>
          </a:stretch>
        </p:blipFill>
        <p:spPr>
          <a:xfrm>
            <a:off x="1530352" y="1224430"/>
            <a:ext cx="6540496" cy="4904440"/>
          </a:xfrm>
        </p:spPr>
      </p:pic>
      <p:sp>
        <p:nvSpPr>
          <p:cNvPr id="9" name="TextBox 8"/>
          <p:cNvSpPr txBox="1"/>
          <p:nvPr/>
        </p:nvSpPr>
        <p:spPr>
          <a:xfrm>
            <a:off x="1295400" y="6400800"/>
            <a:ext cx="6553200" cy="400110"/>
          </a:xfrm>
          <a:prstGeom prst="rect">
            <a:avLst/>
          </a:prstGeom>
          <a:noFill/>
        </p:spPr>
        <p:txBody>
          <a:bodyPr wrap="square" rtlCol="0">
            <a:spAutoFit/>
          </a:bodyPr>
          <a:lstStyle/>
          <a:p>
            <a:pPr algn="ctr"/>
            <a:r>
              <a:rPr lang="en-US" sz="2000" dirty="0" smtClean="0">
                <a:latin typeface="Californian FB" pitchFamily="18" charset="0"/>
              </a:rPr>
              <a:t>Image provided courtesy of </a:t>
            </a:r>
            <a:r>
              <a:rPr lang="en-US" sz="2000" dirty="0" err="1" smtClean="0">
                <a:latin typeface="Californian FB" pitchFamily="18" charset="0"/>
              </a:rPr>
              <a:t>Pavel</a:t>
            </a:r>
            <a:r>
              <a:rPr lang="en-US" sz="2000" dirty="0" smtClean="0">
                <a:latin typeface="Californian FB" pitchFamily="18" charset="0"/>
              </a:rPr>
              <a:t> Schlossberg.</a:t>
            </a:r>
            <a:endParaRPr lang="en-US" sz="2000" dirty="0">
              <a:latin typeface="Californian FB"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err="1" smtClean="0">
                <a:latin typeface="Californian FB" pitchFamily="18" charset="0"/>
                <a:cs typeface="Calibri" pitchFamily="34" charset="0"/>
              </a:rPr>
              <a:t>Mascareros</a:t>
            </a:r>
            <a:r>
              <a:rPr lang="en-US" sz="4000" b="1" dirty="0" smtClean="0">
                <a:latin typeface="Californian FB" pitchFamily="18" charset="0"/>
                <a:cs typeface="Calibri" pitchFamily="34" charset="0"/>
              </a:rPr>
              <a:t> - </a:t>
            </a:r>
            <a:r>
              <a:rPr lang="en-US" sz="4000" b="1" dirty="0" smtClean="0">
                <a:latin typeface="Californian FB" pitchFamily="18" charset="0"/>
                <a:cs typeface="Calibri" pitchFamily="34" charset="0"/>
              </a:rPr>
              <a:t>Mask </a:t>
            </a:r>
            <a:r>
              <a:rPr lang="en-US" sz="4000" b="1" dirty="0" smtClean="0">
                <a:latin typeface="Californian FB" pitchFamily="18" charset="0"/>
                <a:cs typeface="Calibri" pitchFamily="34" charset="0"/>
              </a:rPr>
              <a:t>Makers</a:t>
            </a:r>
            <a:endParaRPr lang="en-US" sz="4000" b="1" dirty="0">
              <a:latin typeface="Californian FB" pitchFamily="18" charset="0"/>
              <a:cs typeface="Calibri" pitchFamily="34" charset="0"/>
            </a:endParaRPr>
          </a:p>
        </p:txBody>
      </p:sp>
      <p:sp>
        <p:nvSpPr>
          <p:cNvPr id="3" name="Content Placeholder 2"/>
          <p:cNvSpPr>
            <a:spLocks noGrp="1"/>
          </p:cNvSpPr>
          <p:nvPr>
            <p:ph sz="quarter" idx="1"/>
          </p:nvPr>
        </p:nvSpPr>
        <p:spPr/>
        <p:txBody>
          <a:bodyPr>
            <a:normAutofit/>
          </a:bodyPr>
          <a:lstStyle/>
          <a:p>
            <a:r>
              <a:rPr lang="en-US" sz="3000" dirty="0" smtClean="0">
                <a:latin typeface="Californian FB" pitchFamily="18" charset="0"/>
                <a:cs typeface="Calibri" pitchFamily="34" charset="0"/>
              </a:rPr>
              <a:t>The mask makers are famous for the work they do. In Spanish, mask makers are called </a:t>
            </a:r>
            <a:r>
              <a:rPr lang="en-US" sz="3000" i="1" dirty="0" err="1" smtClean="0">
                <a:latin typeface="Californian FB" pitchFamily="18" charset="0"/>
                <a:cs typeface="Calibri" pitchFamily="34" charset="0"/>
              </a:rPr>
              <a:t>mascareros</a:t>
            </a:r>
            <a:r>
              <a:rPr lang="en-US" sz="3000" dirty="0" smtClean="0">
                <a:latin typeface="Californian FB" pitchFamily="18" charset="0"/>
                <a:cs typeface="Calibri" pitchFamily="34" charset="0"/>
              </a:rPr>
              <a:t>. </a:t>
            </a:r>
          </a:p>
          <a:p>
            <a:r>
              <a:rPr lang="en-US" sz="3000" dirty="0" smtClean="0">
                <a:latin typeface="Californian FB" pitchFamily="18" charset="0"/>
                <a:cs typeface="Calibri" pitchFamily="34" charset="0"/>
              </a:rPr>
              <a:t>For La Pastorela, the </a:t>
            </a:r>
            <a:r>
              <a:rPr lang="en-US" sz="3000" i="1" dirty="0" err="1" smtClean="0">
                <a:latin typeface="Californian FB" pitchFamily="18" charset="0"/>
                <a:cs typeface="Calibri" pitchFamily="34" charset="0"/>
              </a:rPr>
              <a:t>mascareros</a:t>
            </a:r>
            <a:r>
              <a:rPr lang="en-US" sz="3000" dirty="0" smtClean="0">
                <a:latin typeface="Californian FB" pitchFamily="18" charset="0"/>
                <a:cs typeface="Calibri" pitchFamily="34" charset="0"/>
              </a:rPr>
              <a:t> have to be very creative.  They create the masks for the devils and for the </a:t>
            </a:r>
            <a:r>
              <a:rPr lang="en-US" sz="3000" dirty="0" err="1" smtClean="0">
                <a:latin typeface="Californian FB" pitchFamily="18" charset="0"/>
                <a:cs typeface="Calibri" pitchFamily="34" charset="0"/>
              </a:rPr>
              <a:t>negritos</a:t>
            </a:r>
            <a:r>
              <a:rPr lang="en-US" sz="3000" dirty="0" smtClean="0">
                <a:latin typeface="Californian FB" pitchFamily="18" charset="0"/>
                <a:cs typeface="Calibri" pitchFamily="34" charset="0"/>
              </a:rPr>
              <a:t>.</a:t>
            </a:r>
          </a:p>
          <a:p>
            <a:r>
              <a:rPr lang="en-US" sz="3000" dirty="0" smtClean="0">
                <a:latin typeface="Californian FB" pitchFamily="18" charset="0"/>
                <a:cs typeface="Calibri" pitchFamily="34" charset="0"/>
              </a:rPr>
              <a:t>One famous </a:t>
            </a:r>
            <a:r>
              <a:rPr lang="en-US" sz="3000" i="1" dirty="0" err="1" smtClean="0">
                <a:latin typeface="Californian FB" pitchFamily="18" charset="0"/>
                <a:cs typeface="Calibri" pitchFamily="34" charset="0"/>
              </a:rPr>
              <a:t>mascarero</a:t>
            </a:r>
            <a:r>
              <a:rPr lang="en-US" sz="3000" dirty="0" smtClean="0">
                <a:latin typeface="Californian FB" pitchFamily="18" charset="0"/>
                <a:cs typeface="Calibri" pitchFamily="34" charset="0"/>
              </a:rPr>
              <a:t> is Felipe </a:t>
            </a:r>
            <a:r>
              <a:rPr lang="en-US" sz="3000" dirty="0" err="1" smtClean="0">
                <a:latin typeface="Californian FB" pitchFamily="18" charset="0"/>
                <a:cs typeface="Calibri" pitchFamily="34" charset="0"/>
              </a:rPr>
              <a:t>Horta</a:t>
            </a:r>
            <a:endParaRPr lang="en-US" sz="3000" dirty="0" smtClean="0">
              <a:latin typeface="Californian FB" pitchFamily="18" charset="0"/>
              <a:cs typeface="Calibri" pitchFamily="34" charset="0"/>
            </a:endParaRPr>
          </a:p>
          <a:p>
            <a:endParaRPr lang="en-US" sz="3000" dirty="0">
              <a:latin typeface="Californian FB" pitchFamily="18" charset="0"/>
              <a:cs typeface="Calibri"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700" b="1" dirty="0" smtClean="0">
                <a:latin typeface="Californian FB" pitchFamily="18" charset="0"/>
                <a:cs typeface="Calibri" pitchFamily="34" charset="0"/>
              </a:rPr>
              <a:t>Masks and </a:t>
            </a:r>
            <a:r>
              <a:rPr lang="en-US" sz="3700" b="1" dirty="0" err="1" smtClean="0">
                <a:latin typeface="Californian FB" pitchFamily="18" charset="0"/>
                <a:cs typeface="Calibri" pitchFamily="34" charset="0"/>
              </a:rPr>
              <a:t>maskmaking</a:t>
            </a:r>
            <a:r>
              <a:rPr lang="en-US" sz="3700" b="1" dirty="0" smtClean="0">
                <a:latin typeface="Californian FB" pitchFamily="18" charset="0"/>
                <a:cs typeface="Calibri" pitchFamily="34" charset="0"/>
              </a:rPr>
              <a:t> – Felipe </a:t>
            </a:r>
            <a:r>
              <a:rPr lang="en-US" sz="3700" b="1" dirty="0" err="1" smtClean="0">
                <a:latin typeface="Californian FB" pitchFamily="18" charset="0"/>
                <a:cs typeface="Calibri" pitchFamily="34" charset="0"/>
              </a:rPr>
              <a:t>Horta</a:t>
            </a:r>
            <a:endParaRPr lang="en-US" sz="3700" b="1" dirty="0">
              <a:latin typeface="Californian FB" pitchFamily="18" charset="0"/>
              <a:cs typeface="Calibri" pitchFamily="34" charset="0"/>
            </a:endParaRPr>
          </a:p>
        </p:txBody>
      </p:sp>
      <p:sp>
        <p:nvSpPr>
          <p:cNvPr id="3" name="Content Placeholder 2"/>
          <p:cNvSpPr>
            <a:spLocks noGrp="1"/>
          </p:cNvSpPr>
          <p:nvPr>
            <p:ph sz="quarter" idx="1"/>
          </p:nvPr>
        </p:nvSpPr>
        <p:spPr/>
        <p:txBody>
          <a:bodyPr>
            <a:normAutofit/>
          </a:bodyPr>
          <a:lstStyle/>
          <a:p>
            <a:r>
              <a:rPr lang="en-US" sz="3000" i="1" dirty="0" smtClean="0">
                <a:latin typeface="Californian FB" pitchFamily="18" charset="0"/>
                <a:cs typeface="Calibri" pitchFamily="34" charset="0"/>
              </a:rPr>
              <a:t> Felipe </a:t>
            </a:r>
            <a:r>
              <a:rPr lang="en-US" sz="3000" i="1" dirty="0" err="1" smtClean="0">
                <a:latin typeface="Californian FB" pitchFamily="18" charset="0"/>
                <a:cs typeface="Calibri" pitchFamily="34" charset="0"/>
              </a:rPr>
              <a:t>Horta</a:t>
            </a:r>
            <a:r>
              <a:rPr lang="en-US" sz="3000" i="1" dirty="0" smtClean="0">
                <a:latin typeface="Californian FB" pitchFamily="18" charset="0"/>
                <a:cs typeface="Calibri" pitchFamily="34" charset="0"/>
              </a:rPr>
              <a:t>…</a:t>
            </a:r>
          </a:p>
          <a:p>
            <a:pPr lvl="1">
              <a:spcBef>
                <a:spcPts val="0"/>
              </a:spcBef>
            </a:pPr>
            <a:r>
              <a:rPr lang="en-US" sz="3000" dirty="0" smtClean="0">
                <a:latin typeface="Californian FB" pitchFamily="18" charset="0"/>
                <a:cs typeface="Calibri" pitchFamily="34" charset="0"/>
              </a:rPr>
              <a:t>Is an internationally-renowned </a:t>
            </a:r>
            <a:r>
              <a:rPr lang="en-US" sz="3000" i="1" dirty="0" err="1" smtClean="0">
                <a:latin typeface="Californian FB" pitchFamily="18" charset="0"/>
                <a:cs typeface="Calibri" pitchFamily="34" charset="0"/>
              </a:rPr>
              <a:t>mascarero</a:t>
            </a:r>
            <a:r>
              <a:rPr lang="en-US" sz="3000" dirty="0" smtClean="0">
                <a:latin typeface="Californian FB" pitchFamily="18" charset="0"/>
                <a:cs typeface="Calibri" pitchFamily="34" charset="0"/>
              </a:rPr>
              <a:t> from </a:t>
            </a:r>
            <a:r>
              <a:rPr lang="en-US" sz="3000" dirty="0" err="1" smtClean="0">
                <a:latin typeface="Californian FB" pitchFamily="18" charset="0"/>
                <a:cs typeface="Calibri" pitchFamily="34" charset="0"/>
              </a:rPr>
              <a:t>Tocuaro</a:t>
            </a:r>
            <a:r>
              <a:rPr lang="en-US" sz="3000" dirty="0" smtClean="0">
                <a:latin typeface="Californian FB" pitchFamily="18" charset="0"/>
                <a:cs typeface="Calibri" pitchFamily="34" charset="0"/>
              </a:rPr>
              <a:t>, Michoacán.</a:t>
            </a:r>
          </a:p>
          <a:p>
            <a:pPr lvl="1">
              <a:spcBef>
                <a:spcPts val="0"/>
              </a:spcBef>
            </a:pPr>
            <a:r>
              <a:rPr lang="en-US" sz="3000" dirty="0" smtClean="0">
                <a:latin typeface="Californian FB" pitchFamily="18" charset="0"/>
                <a:cs typeface="Calibri" pitchFamily="34" charset="0"/>
              </a:rPr>
              <a:t>Has dedicated himself since the age of 12 to producing masks for La Pastorela celebrations.</a:t>
            </a:r>
          </a:p>
          <a:p>
            <a:pPr lvl="1">
              <a:spcBef>
                <a:spcPts val="0"/>
              </a:spcBef>
            </a:pPr>
            <a:r>
              <a:rPr lang="en-US" sz="3000" dirty="0" smtClean="0">
                <a:latin typeface="Californian FB" pitchFamily="18" charset="0"/>
                <a:cs typeface="Calibri" pitchFamily="34" charset="0"/>
              </a:rPr>
              <a:t>Has introduced new, contemporary </a:t>
            </a:r>
            <a:r>
              <a:rPr lang="en-US" sz="3000" dirty="0" err="1" smtClean="0">
                <a:latin typeface="Californian FB" pitchFamily="18" charset="0"/>
                <a:cs typeface="Calibri" pitchFamily="34" charset="0"/>
              </a:rPr>
              <a:t>maskmaking</a:t>
            </a:r>
            <a:r>
              <a:rPr lang="en-US" sz="3000" dirty="0" smtClean="0">
                <a:latin typeface="Californian FB" pitchFamily="18" charset="0"/>
                <a:cs typeface="Calibri" pitchFamily="34" charset="0"/>
              </a:rPr>
              <a:t> techniques as part of the traditional celebrations for La Pastorela.</a:t>
            </a:r>
          </a:p>
          <a:p>
            <a:pPr lvl="1">
              <a:spcBef>
                <a:spcPts val="0"/>
              </a:spcBef>
            </a:pPr>
            <a:r>
              <a:rPr lang="en-US" sz="3000" dirty="0" smtClean="0">
                <a:latin typeface="Californian FB" pitchFamily="18" charset="0"/>
                <a:cs typeface="Calibri" pitchFamily="34" charset="0"/>
              </a:rPr>
              <a:t>Incorporates local, indigenous culture as well as global, popular culture.</a:t>
            </a:r>
          </a:p>
          <a:p>
            <a:pPr lvl="1"/>
            <a:endParaRPr lang="en-US" sz="3000" dirty="0">
              <a:latin typeface="Californian FB" pitchFamily="18" charset="0"/>
              <a:cs typeface="Calibri"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US" sz="4000" b="1" dirty="0" err="1" smtClean="0">
                <a:latin typeface="Californian FB" pitchFamily="18" charset="0"/>
              </a:rPr>
              <a:t>Máscara</a:t>
            </a:r>
            <a:r>
              <a:rPr lang="en-US" sz="4000" b="1" dirty="0" smtClean="0">
                <a:latin typeface="Californian FB" pitchFamily="18" charset="0"/>
              </a:rPr>
              <a:t> de Diablo Negro</a:t>
            </a:r>
            <a:endParaRPr lang="en-US" sz="4000" dirty="0">
              <a:latin typeface="Californian FB" pitchFamily="18" charset="0"/>
            </a:endParaRPr>
          </a:p>
        </p:txBody>
      </p:sp>
      <p:pic>
        <p:nvPicPr>
          <p:cNvPr id="7" name="Content Placeholder 6" descr="DSC_0081.jpg"/>
          <p:cNvPicPr>
            <a:picLocks noGrp="1" noChangeAspect="1"/>
          </p:cNvPicPr>
          <p:nvPr>
            <p:ph sz="quarter" idx="1"/>
          </p:nvPr>
        </p:nvPicPr>
        <p:blipFill>
          <a:blip r:embed="rId2" cstate="print"/>
          <a:stretch>
            <a:fillRect/>
          </a:stretch>
        </p:blipFill>
        <p:spPr>
          <a:xfrm>
            <a:off x="839832" y="1219200"/>
            <a:ext cx="7464336" cy="4937125"/>
          </a:xfrm>
        </p:spPr>
      </p:pic>
      <p:sp>
        <p:nvSpPr>
          <p:cNvPr id="9" name="Text Placeholder 8"/>
          <p:cNvSpPr>
            <a:spLocks noGrp="1"/>
          </p:cNvSpPr>
          <p:nvPr>
            <p:ph type="body" sz="half" idx="4294967295"/>
          </p:nvPr>
        </p:nvSpPr>
        <p:spPr>
          <a:xfrm>
            <a:off x="0" y="1219200"/>
            <a:ext cx="8229600" cy="533400"/>
          </a:xfrm>
        </p:spPr>
        <p:txBody>
          <a:bodyPr/>
          <a:lstStyle/>
          <a:p>
            <a:pPr algn="ctr"/>
            <a:r>
              <a:rPr lang="en-US" dirty="0" smtClean="0">
                <a:latin typeface="Californian FB" pitchFamily="18" charset="0"/>
              </a:rPr>
              <a:t>by Felipe </a:t>
            </a:r>
            <a:r>
              <a:rPr lang="en-US" dirty="0" err="1" smtClean="0">
                <a:latin typeface="Californian FB" pitchFamily="18" charset="0"/>
              </a:rPr>
              <a:t>Horta</a:t>
            </a:r>
            <a:endParaRPr lang="en-US" dirty="0">
              <a:latin typeface="Californian FB" pitchFamily="18" charset="0"/>
            </a:endParaRPr>
          </a:p>
        </p:txBody>
      </p:sp>
      <p:sp>
        <p:nvSpPr>
          <p:cNvPr id="8" name="TextBox 7"/>
          <p:cNvSpPr txBox="1"/>
          <p:nvPr/>
        </p:nvSpPr>
        <p:spPr>
          <a:xfrm>
            <a:off x="1295400" y="6400800"/>
            <a:ext cx="6553200" cy="400110"/>
          </a:xfrm>
          <a:prstGeom prst="rect">
            <a:avLst/>
          </a:prstGeom>
          <a:noFill/>
        </p:spPr>
        <p:txBody>
          <a:bodyPr wrap="square" rtlCol="0">
            <a:spAutoFit/>
          </a:bodyPr>
          <a:lstStyle/>
          <a:p>
            <a:pPr algn="ctr"/>
            <a:r>
              <a:rPr lang="en-US" sz="2000" dirty="0" smtClean="0">
                <a:latin typeface="Californian FB" pitchFamily="18" charset="0"/>
              </a:rPr>
              <a:t>Mask by Felipe </a:t>
            </a:r>
            <a:r>
              <a:rPr lang="en-US" sz="2000" dirty="0" err="1" smtClean="0">
                <a:latin typeface="Californian FB" pitchFamily="18" charset="0"/>
              </a:rPr>
              <a:t>Horta</a:t>
            </a:r>
            <a:r>
              <a:rPr lang="en-US" sz="2000" dirty="0" smtClean="0">
                <a:latin typeface="Californian FB" pitchFamily="18" charset="0"/>
              </a:rPr>
              <a:t>.</a:t>
            </a:r>
            <a:endParaRPr lang="en-US" sz="2000" dirty="0">
              <a:latin typeface="Californian FB"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Californian FB" pitchFamily="18" charset="0"/>
                <a:cs typeface="Calibri" pitchFamily="34" charset="0"/>
              </a:rPr>
              <a:t>This presentation will cover…</a:t>
            </a:r>
            <a:endParaRPr lang="en-US" sz="4000" b="1" dirty="0">
              <a:latin typeface="Californian FB" pitchFamily="18" charset="0"/>
              <a:cs typeface="Calibri" pitchFamily="34" charset="0"/>
            </a:endParaRPr>
          </a:p>
        </p:txBody>
      </p:sp>
      <p:sp>
        <p:nvSpPr>
          <p:cNvPr id="3" name="Content Placeholder 2"/>
          <p:cNvSpPr>
            <a:spLocks noGrp="1"/>
          </p:cNvSpPr>
          <p:nvPr>
            <p:ph sz="quarter" idx="1"/>
          </p:nvPr>
        </p:nvSpPr>
        <p:spPr/>
        <p:txBody>
          <a:bodyPr/>
          <a:lstStyle/>
          <a:p>
            <a:r>
              <a:rPr lang="en-US" dirty="0" smtClean="0">
                <a:latin typeface="Californian FB" pitchFamily="18" charset="0"/>
                <a:cs typeface="Calibri" pitchFamily="34" charset="0"/>
              </a:rPr>
              <a:t>Masks in Mexico – History &amp; Purpose</a:t>
            </a:r>
          </a:p>
          <a:p>
            <a:r>
              <a:rPr lang="en-US" dirty="0" smtClean="0">
                <a:latin typeface="Californian FB" pitchFamily="18" charset="0"/>
                <a:cs typeface="Calibri" pitchFamily="34" charset="0"/>
              </a:rPr>
              <a:t>Masks in Mexico – Materials &amp; Roles</a:t>
            </a:r>
          </a:p>
          <a:p>
            <a:r>
              <a:rPr lang="en-US" dirty="0" smtClean="0">
                <a:latin typeface="Californian FB" pitchFamily="18" charset="0"/>
                <a:cs typeface="Calibri" pitchFamily="34" charset="0"/>
              </a:rPr>
              <a:t>Masks and Celebrations </a:t>
            </a:r>
            <a:r>
              <a:rPr lang="en-US" dirty="0" smtClean="0">
                <a:latin typeface="Californian FB" pitchFamily="18" charset="0"/>
                <a:cs typeface="Calibri" pitchFamily="34" charset="0"/>
              </a:rPr>
              <a:t>– </a:t>
            </a:r>
            <a:r>
              <a:rPr lang="en-US" dirty="0" smtClean="0">
                <a:latin typeface="Californian FB" pitchFamily="18" charset="0"/>
                <a:cs typeface="Calibri" pitchFamily="34" charset="0"/>
              </a:rPr>
              <a:t>La </a:t>
            </a:r>
            <a:r>
              <a:rPr lang="en-US" dirty="0" err="1" smtClean="0">
                <a:latin typeface="Californian FB" pitchFamily="18" charset="0"/>
                <a:cs typeface="Calibri" pitchFamily="34" charset="0"/>
              </a:rPr>
              <a:t>Pastorela</a:t>
            </a:r>
            <a:endParaRPr lang="en-US" dirty="0" smtClean="0">
              <a:latin typeface="Californian FB" pitchFamily="18" charset="0"/>
              <a:cs typeface="Calibri" pitchFamily="34" charset="0"/>
            </a:endParaRPr>
          </a:p>
          <a:p>
            <a:r>
              <a:rPr lang="en-US" dirty="0" smtClean="0">
                <a:latin typeface="Californian FB" pitchFamily="18" charset="0"/>
                <a:cs typeface="Calibri" pitchFamily="34" charset="0"/>
              </a:rPr>
              <a:t>The Story of La Pastorela</a:t>
            </a:r>
          </a:p>
          <a:p>
            <a:r>
              <a:rPr lang="en-US" dirty="0" smtClean="0">
                <a:latin typeface="Californian FB" pitchFamily="18" charset="0"/>
                <a:cs typeface="Calibri" pitchFamily="34" charset="0"/>
              </a:rPr>
              <a:t>La Pastorela and the Americas</a:t>
            </a:r>
          </a:p>
          <a:p>
            <a:r>
              <a:rPr lang="en-US" dirty="0" smtClean="0">
                <a:latin typeface="Californian FB" pitchFamily="18" charset="0"/>
                <a:cs typeface="Calibri" pitchFamily="34" charset="0"/>
              </a:rPr>
              <a:t>La Pastorela and Mexican Masks</a:t>
            </a:r>
          </a:p>
          <a:p>
            <a:r>
              <a:rPr lang="en-US" dirty="0" smtClean="0">
                <a:latin typeface="Californian FB" pitchFamily="18" charset="0"/>
                <a:cs typeface="Calibri" pitchFamily="34" charset="0"/>
              </a:rPr>
              <a:t>La Pastorela Today</a:t>
            </a:r>
          </a:p>
          <a:p>
            <a:r>
              <a:rPr lang="en-US" dirty="0" smtClean="0">
                <a:latin typeface="Californian FB" pitchFamily="18" charset="0"/>
                <a:cs typeface="Calibri" pitchFamily="34" charset="0"/>
              </a:rPr>
              <a:t>La Pastorela, the Devil and los </a:t>
            </a:r>
            <a:r>
              <a:rPr lang="en-US" dirty="0" err="1" smtClean="0">
                <a:latin typeface="Californian FB" pitchFamily="18" charset="0"/>
                <a:cs typeface="Calibri" pitchFamily="34" charset="0"/>
              </a:rPr>
              <a:t>Negritos</a:t>
            </a:r>
            <a:endParaRPr lang="en-US" dirty="0" smtClean="0">
              <a:latin typeface="Californian FB" pitchFamily="18" charset="0"/>
              <a:cs typeface="Calibri" pitchFamily="34" charset="0"/>
            </a:endParaRPr>
          </a:p>
          <a:p>
            <a:r>
              <a:rPr lang="en-US" dirty="0" err="1" smtClean="0">
                <a:latin typeface="Californian FB" pitchFamily="18" charset="0"/>
                <a:cs typeface="Calibri" pitchFamily="34" charset="0"/>
              </a:rPr>
              <a:t>Mascareros</a:t>
            </a:r>
            <a:r>
              <a:rPr lang="en-US" dirty="0" smtClean="0">
                <a:latin typeface="Californian FB" pitchFamily="18" charset="0"/>
                <a:cs typeface="Calibri" pitchFamily="34" charset="0"/>
              </a:rPr>
              <a:t> - Mask </a:t>
            </a:r>
            <a:r>
              <a:rPr lang="en-US" dirty="0" smtClean="0">
                <a:latin typeface="Californian FB" pitchFamily="18" charset="0"/>
                <a:cs typeface="Calibri" pitchFamily="34" charset="0"/>
              </a:rPr>
              <a:t>Makers</a:t>
            </a:r>
          </a:p>
          <a:p>
            <a:r>
              <a:rPr lang="en-US" dirty="0" smtClean="0">
                <a:latin typeface="Californian FB" pitchFamily="18" charset="0"/>
                <a:cs typeface="Calibri" pitchFamily="34" charset="0"/>
              </a:rPr>
              <a:t>Masks and </a:t>
            </a:r>
            <a:r>
              <a:rPr lang="en-US" dirty="0" err="1" smtClean="0">
                <a:latin typeface="Californian FB" pitchFamily="18" charset="0"/>
                <a:cs typeface="Calibri" pitchFamily="34" charset="0"/>
              </a:rPr>
              <a:t>maskmaking</a:t>
            </a:r>
            <a:r>
              <a:rPr lang="en-US" dirty="0" smtClean="0">
                <a:latin typeface="Californian FB" pitchFamily="18" charset="0"/>
                <a:cs typeface="Calibri" pitchFamily="34" charset="0"/>
              </a:rPr>
              <a:t> – Felipe </a:t>
            </a:r>
            <a:r>
              <a:rPr lang="en-US" dirty="0" err="1" smtClean="0">
                <a:latin typeface="Californian FB" pitchFamily="18" charset="0"/>
                <a:cs typeface="Calibri" pitchFamily="34" charset="0"/>
              </a:rPr>
              <a:t>Horta</a:t>
            </a:r>
            <a:endParaRPr lang="en-US" dirty="0" smtClean="0">
              <a:latin typeface="Californian FB" pitchFamily="18" charset="0"/>
              <a:cs typeface="Calibri" pitchFamily="34" charset="0"/>
            </a:endParaRPr>
          </a:p>
          <a:p>
            <a:endParaRPr lang="en-US" dirty="0" smtClean="0">
              <a:latin typeface="Californian FB" pitchFamily="18" charset="0"/>
              <a:cs typeface="Calibri" pitchFamily="34" charset="0"/>
            </a:endParaRPr>
          </a:p>
          <a:p>
            <a:endParaRPr lang="en-US" dirty="0" smtClean="0">
              <a:latin typeface="Californian FB" pitchFamily="18" charset="0"/>
              <a:cs typeface="Calibri" pitchFamily="34" charset="0"/>
            </a:endParaRPr>
          </a:p>
          <a:p>
            <a:endParaRPr lang="en-US" dirty="0" smtClean="0">
              <a:latin typeface="Californian FB" pitchFamily="18" charset="0"/>
              <a:cs typeface="Calibri" pitchFamily="34" charset="0"/>
            </a:endParaRPr>
          </a:p>
          <a:p>
            <a:endParaRPr lang="en-US" dirty="0">
              <a:latin typeface="Californian FB" pitchFamily="18" charset="0"/>
              <a:cs typeface="Calibri"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4000" b="1" dirty="0" err="1" smtClean="0">
                <a:latin typeface="Californian FB" pitchFamily="18" charset="0"/>
              </a:rPr>
              <a:t>Máscara</a:t>
            </a:r>
            <a:r>
              <a:rPr lang="en-US" sz="4000" b="1" dirty="0" smtClean="0">
                <a:latin typeface="Californian FB" pitchFamily="18" charset="0"/>
              </a:rPr>
              <a:t> de Diablo Negro</a:t>
            </a:r>
            <a:endParaRPr lang="en-US" sz="4000" dirty="0">
              <a:latin typeface="Californian FB" pitchFamily="18" charset="0"/>
            </a:endParaRPr>
          </a:p>
        </p:txBody>
      </p:sp>
      <p:pic>
        <p:nvPicPr>
          <p:cNvPr id="7" name="Content Placeholder 6" descr="DSC_0081.jpg"/>
          <p:cNvPicPr>
            <a:picLocks noGrp="1" noChangeAspect="1"/>
          </p:cNvPicPr>
          <p:nvPr>
            <p:ph sz="quarter" idx="1"/>
          </p:nvPr>
        </p:nvPicPr>
        <p:blipFill>
          <a:blip r:embed="rId2" cstate="print"/>
          <a:stretch>
            <a:fillRect/>
          </a:stretch>
        </p:blipFill>
        <p:spPr>
          <a:xfrm>
            <a:off x="839832" y="1219200"/>
            <a:ext cx="7464336" cy="4937125"/>
          </a:xfrm>
        </p:spPr>
      </p:pic>
      <p:sp>
        <p:nvSpPr>
          <p:cNvPr id="9" name="TextBox 8"/>
          <p:cNvSpPr txBox="1"/>
          <p:nvPr/>
        </p:nvSpPr>
        <p:spPr>
          <a:xfrm>
            <a:off x="1295400" y="6400800"/>
            <a:ext cx="6553200" cy="400110"/>
          </a:xfrm>
          <a:prstGeom prst="rect">
            <a:avLst/>
          </a:prstGeom>
          <a:noFill/>
        </p:spPr>
        <p:txBody>
          <a:bodyPr wrap="square" rtlCol="0">
            <a:spAutoFit/>
          </a:bodyPr>
          <a:lstStyle/>
          <a:p>
            <a:pPr algn="ctr"/>
            <a:r>
              <a:rPr lang="en-US" sz="2000" dirty="0" smtClean="0">
                <a:latin typeface="Californian FB" pitchFamily="18" charset="0"/>
              </a:rPr>
              <a:t>Mask by Felipe </a:t>
            </a:r>
            <a:r>
              <a:rPr lang="en-US" sz="2000" dirty="0" err="1" smtClean="0">
                <a:latin typeface="Californian FB" pitchFamily="18" charset="0"/>
              </a:rPr>
              <a:t>Horta</a:t>
            </a:r>
            <a:r>
              <a:rPr lang="en-US" sz="2000" dirty="0" smtClean="0">
                <a:latin typeface="Californian FB" pitchFamily="18" charset="0"/>
              </a:rPr>
              <a:t>.</a:t>
            </a:r>
            <a:endParaRPr lang="en-US" sz="2000" dirty="0">
              <a:latin typeface="Californian FB"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4000" b="1" dirty="0" err="1" smtClean="0">
                <a:latin typeface="Californian FB" pitchFamily="18" charset="0"/>
              </a:rPr>
              <a:t>Máscara</a:t>
            </a:r>
            <a:r>
              <a:rPr lang="en-US" sz="4000" b="1" dirty="0" smtClean="0">
                <a:latin typeface="Californian FB" pitchFamily="18" charset="0"/>
              </a:rPr>
              <a:t> de Diablo Negro</a:t>
            </a:r>
            <a:endParaRPr lang="en-US" sz="4000" dirty="0">
              <a:latin typeface="Californian FB" pitchFamily="18" charset="0"/>
            </a:endParaRPr>
          </a:p>
        </p:txBody>
      </p:sp>
      <p:pic>
        <p:nvPicPr>
          <p:cNvPr id="7" name="Content Placeholder 6" descr="DSC_0081.jpg"/>
          <p:cNvPicPr>
            <a:picLocks noGrp="1" noChangeAspect="1"/>
          </p:cNvPicPr>
          <p:nvPr>
            <p:ph sz="quarter" idx="1"/>
          </p:nvPr>
        </p:nvPicPr>
        <p:blipFill>
          <a:blip r:embed="rId2" cstate="print"/>
          <a:stretch>
            <a:fillRect/>
          </a:stretch>
        </p:blipFill>
        <p:spPr>
          <a:xfrm>
            <a:off x="839832" y="1219200"/>
            <a:ext cx="7464336" cy="4937125"/>
          </a:xfrm>
        </p:spPr>
      </p:pic>
      <p:sp>
        <p:nvSpPr>
          <p:cNvPr id="4" name="TextBox 3"/>
          <p:cNvSpPr txBox="1"/>
          <p:nvPr/>
        </p:nvSpPr>
        <p:spPr>
          <a:xfrm>
            <a:off x="1295400" y="6400800"/>
            <a:ext cx="6553200" cy="400110"/>
          </a:xfrm>
          <a:prstGeom prst="rect">
            <a:avLst/>
          </a:prstGeom>
          <a:noFill/>
        </p:spPr>
        <p:txBody>
          <a:bodyPr wrap="square" rtlCol="0">
            <a:spAutoFit/>
          </a:bodyPr>
          <a:lstStyle/>
          <a:p>
            <a:pPr algn="ctr"/>
            <a:r>
              <a:rPr lang="en-US" sz="2000" dirty="0" smtClean="0">
                <a:latin typeface="Californian FB" pitchFamily="18" charset="0"/>
              </a:rPr>
              <a:t>Mask by Felipe </a:t>
            </a:r>
            <a:r>
              <a:rPr lang="en-US" sz="2000" dirty="0" err="1" smtClean="0">
                <a:latin typeface="Californian FB" pitchFamily="18" charset="0"/>
              </a:rPr>
              <a:t>Horta</a:t>
            </a:r>
            <a:r>
              <a:rPr lang="en-US" sz="2000" dirty="0" smtClean="0">
                <a:latin typeface="Californian FB" pitchFamily="18" charset="0"/>
              </a:rPr>
              <a:t>.</a:t>
            </a:r>
            <a:endParaRPr lang="en-US" sz="2000" dirty="0">
              <a:latin typeface="Californian FB"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smtClean="0">
                <a:latin typeface="Californian FB" pitchFamily="18" charset="0"/>
                <a:cs typeface="Calibri" pitchFamily="34" charset="0"/>
              </a:rPr>
              <a:t>Additional Resources</a:t>
            </a:r>
            <a:br>
              <a:rPr lang="en-US" b="1" dirty="0" smtClean="0">
                <a:latin typeface="Californian FB" pitchFamily="18" charset="0"/>
                <a:cs typeface="Calibri" pitchFamily="34" charset="0"/>
              </a:rPr>
            </a:br>
            <a:endParaRPr lang="en-US" dirty="0">
              <a:latin typeface="Californian FB" pitchFamily="18" charset="0"/>
            </a:endParaRPr>
          </a:p>
        </p:txBody>
      </p:sp>
      <p:sp>
        <p:nvSpPr>
          <p:cNvPr id="3" name="Content Placeholder 2"/>
          <p:cNvSpPr>
            <a:spLocks noGrp="1"/>
          </p:cNvSpPr>
          <p:nvPr>
            <p:ph sz="quarter" idx="4294967295"/>
          </p:nvPr>
        </p:nvSpPr>
        <p:spPr>
          <a:xfrm>
            <a:off x="0" y="1143000"/>
            <a:ext cx="8686800" cy="5715000"/>
          </a:xfrm>
        </p:spPr>
        <p:txBody>
          <a:bodyPr>
            <a:noAutofit/>
          </a:bodyPr>
          <a:lstStyle/>
          <a:p>
            <a:pPr lvl="1">
              <a:spcBef>
                <a:spcPts val="600"/>
              </a:spcBef>
            </a:pPr>
            <a:r>
              <a:rPr lang="en-US" sz="2000" b="1" dirty="0" smtClean="0">
                <a:latin typeface="Californian FB" pitchFamily="18" charset="0"/>
                <a:cs typeface="Calibri" pitchFamily="34" charset="0"/>
                <a:hlinkClick r:id="rId3"/>
              </a:rPr>
              <a:t>Felipe </a:t>
            </a:r>
            <a:r>
              <a:rPr lang="en-US" sz="2000" b="1" dirty="0" err="1" smtClean="0">
                <a:latin typeface="Californian FB" pitchFamily="18" charset="0"/>
                <a:cs typeface="Calibri" pitchFamily="34" charset="0"/>
                <a:hlinkClick r:id="rId3"/>
              </a:rPr>
              <a:t>Horta’s</a:t>
            </a:r>
            <a:r>
              <a:rPr lang="en-US" sz="2000" b="1" dirty="0" smtClean="0">
                <a:latin typeface="Californian FB" pitchFamily="18" charset="0"/>
                <a:cs typeface="Calibri" pitchFamily="34" charset="0"/>
                <a:hlinkClick r:id="rId3"/>
              </a:rPr>
              <a:t> personal website</a:t>
            </a:r>
            <a:endParaRPr lang="en-US" sz="2000" b="1" dirty="0" smtClean="0">
              <a:latin typeface="Californian FB" pitchFamily="18" charset="0"/>
              <a:cs typeface="Calibri" pitchFamily="34" charset="0"/>
            </a:endParaRPr>
          </a:p>
          <a:p>
            <a:pPr lvl="1">
              <a:spcBef>
                <a:spcPts val="600"/>
              </a:spcBef>
            </a:pPr>
            <a:r>
              <a:rPr lang="en-US" sz="2000" b="1" dirty="0" smtClean="0">
                <a:latin typeface="Californian FB" pitchFamily="18" charset="0"/>
                <a:cs typeface="Calibri" pitchFamily="34" charset="0"/>
                <a:hlinkClick r:id="rId4"/>
              </a:rPr>
              <a:t>Traditions of Mexico</a:t>
            </a:r>
            <a:endParaRPr lang="en-US" sz="2000" dirty="0" smtClean="0">
              <a:latin typeface="Californian FB" pitchFamily="18" charset="0"/>
              <a:cs typeface="Calibri" pitchFamily="34" charset="0"/>
            </a:endParaRPr>
          </a:p>
          <a:p>
            <a:pPr lvl="2">
              <a:spcBef>
                <a:spcPts val="600"/>
              </a:spcBef>
            </a:pPr>
            <a:r>
              <a:rPr lang="en-US" sz="1700" dirty="0" smtClean="0">
                <a:latin typeface="Californian FB" pitchFamily="18" charset="0"/>
                <a:cs typeface="Calibri" pitchFamily="34" charset="0"/>
              </a:rPr>
              <a:t>An online educational project of the </a:t>
            </a:r>
            <a:r>
              <a:rPr lang="en-US" sz="1700" dirty="0" smtClean="0">
                <a:latin typeface="Californian FB" pitchFamily="18" charset="0"/>
                <a:cs typeface="Calibri" pitchFamily="34" charset="0"/>
                <a:hlinkClick r:id="rId5"/>
              </a:rPr>
              <a:t>Houston Institute for Culture</a:t>
            </a:r>
            <a:r>
              <a:rPr lang="en-US" sz="1700" dirty="0" smtClean="0">
                <a:latin typeface="Californian FB" pitchFamily="18" charset="0"/>
                <a:cs typeface="Calibri" pitchFamily="34" charset="0"/>
              </a:rPr>
              <a:t>.</a:t>
            </a:r>
          </a:p>
          <a:p>
            <a:pPr lvl="1">
              <a:spcBef>
                <a:spcPts val="600"/>
              </a:spcBef>
            </a:pPr>
            <a:r>
              <a:rPr lang="en-US" sz="2000" b="1" dirty="0" smtClean="0">
                <a:latin typeface="Californian FB" pitchFamily="18" charset="0"/>
                <a:cs typeface="Calibri" pitchFamily="34" charset="0"/>
                <a:hlinkClick r:id="rId6"/>
              </a:rPr>
              <a:t>Mexican Folk Art </a:t>
            </a:r>
            <a:endParaRPr lang="en-US" sz="2000" dirty="0" smtClean="0">
              <a:latin typeface="Californian FB" pitchFamily="18" charset="0"/>
              <a:cs typeface="Calibri" pitchFamily="34" charset="0"/>
            </a:endParaRPr>
          </a:p>
          <a:p>
            <a:pPr lvl="2">
              <a:spcBef>
                <a:spcPts val="600"/>
              </a:spcBef>
            </a:pPr>
            <a:r>
              <a:rPr lang="en-US" sz="1700" dirty="0" smtClean="0">
                <a:latin typeface="Californian FB" pitchFamily="18" charset="0"/>
                <a:cs typeface="Calibri" pitchFamily="34" charset="0"/>
              </a:rPr>
              <a:t>An online content guide produced by the </a:t>
            </a:r>
            <a:r>
              <a:rPr lang="en-US" sz="1700" dirty="0" smtClean="0">
                <a:latin typeface="Californian FB" pitchFamily="18" charset="0"/>
                <a:cs typeface="Calibri" pitchFamily="34" charset="0"/>
                <a:hlinkClick r:id="rId7"/>
              </a:rPr>
              <a:t>Phoebe A. Hearst Museum of Anthropology </a:t>
            </a:r>
            <a:r>
              <a:rPr lang="en-US" sz="1700" dirty="0" smtClean="0">
                <a:latin typeface="Californian FB" pitchFamily="18" charset="0"/>
                <a:cs typeface="Calibri" pitchFamily="34" charset="0"/>
              </a:rPr>
              <a:t>at the University of California.</a:t>
            </a:r>
          </a:p>
          <a:p>
            <a:pPr lvl="1">
              <a:spcBef>
                <a:spcPts val="600"/>
              </a:spcBef>
            </a:pPr>
            <a:r>
              <a:rPr lang="en-US" sz="2000" b="1" dirty="0" smtClean="0">
                <a:latin typeface="Californian FB" pitchFamily="18" charset="0"/>
                <a:cs typeface="Calibri" pitchFamily="34" charset="0"/>
                <a:hlinkClick r:id="rId8"/>
              </a:rPr>
              <a:t>Masks of Mexico</a:t>
            </a:r>
            <a:endParaRPr lang="en-US" sz="2000" b="1" dirty="0" smtClean="0">
              <a:latin typeface="Californian FB" pitchFamily="18" charset="0"/>
              <a:cs typeface="Calibri" pitchFamily="34" charset="0"/>
            </a:endParaRPr>
          </a:p>
          <a:p>
            <a:pPr lvl="2">
              <a:spcBef>
                <a:spcPts val="600"/>
              </a:spcBef>
            </a:pPr>
            <a:r>
              <a:rPr lang="en-US" dirty="0" smtClean="0">
                <a:latin typeface="Californian FB" pitchFamily="18" charset="0"/>
                <a:cs typeface="Calibri" pitchFamily="34" charset="0"/>
              </a:rPr>
              <a:t>An online guide for teachers based in the museum exhibition “Masks of Mexico.”</a:t>
            </a:r>
          </a:p>
          <a:p>
            <a:pPr lvl="1">
              <a:spcBef>
                <a:spcPts val="600"/>
              </a:spcBef>
            </a:pPr>
            <a:r>
              <a:rPr lang="en-US" sz="2000" b="1" dirty="0" err="1" smtClean="0">
                <a:latin typeface="Californian FB" pitchFamily="18" charset="0"/>
                <a:cs typeface="Calibri" pitchFamily="34" charset="0"/>
                <a:hlinkClick r:id="rId9"/>
              </a:rPr>
              <a:t>Negritos</a:t>
            </a:r>
            <a:r>
              <a:rPr lang="en-US" sz="2000" b="1" dirty="0" smtClean="0">
                <a:latin typeface="Californian FB" pitchFamily="18" charset="0"/>
                <a:cs typeface="Calibri" pitchFamily="34" charset="0"/>
                <a:hlinkClick r:id="rId9"/>
              </a:rPr>
              <a:t> Masked Drama</a:t>
            </a:r>
            <a:endParaRPr lang="en-US" sz="2000" dirty="0" smtClean="0">
              <a:latin typeface="Californian FB" pitchFamily="18" charset="0"/>
              <a:cs typeface="Calibri" pitchFamily="34" charset="0"/>
            </a:endParaRPr>
          </a:p>
          <a:p>
            <a:pPr lvl="2">
              <a:spcBef>
                <a:spcPts val="600"/>
              </a:spcBef>
            </a:pPr>
            <a:r>
              <a:rPr lang="en-US" dirty="0" smtClean="0">
                <a:latin typeface="Californian FB" pitchFamily="18" charset="0"/>
                <a:cs typeface="Calibri" pitchFamily="34" charset="0"/>
              </a:rPr>
              <a:t>A podcast produced by the Arizona State Museum that discusses the </a:t>
            </a:r>
            <a:r>
              <a:rPr lang="en-US" dirty="0" err="1" smtClean="0">
                <a:latin typeface="Californian FB" pitchFamily="18" charset="0"/>
                <a:cs typeface="Calibri" pitchFamily="34" charset="0"/>
              </a:rPr>
              <a:t>Negrito</a:t>
            </a:r>
            <a:r>
              <a:rPr lang="en-US" dirty="0" smtClean="0">
                <a:latin typeface="Californian FB" pitchFamily="18" charset="0"/>
                <a:cs typeface="Calibri" pitchFamily="34" charset="0"/>
              </a:rPr>
              <a:t> masks of Uruapan, Michoacán and how they represent many of the roles played by Africans and their descendants in colonial Mexican society.</a:t>
            </a:r>
          </a:p>
          <a:p>
            <a:pPr lvl="1">
              <a:spcBef>
                <a:spcPts val="600"/>
              </a:spcBef>
            </a:pPr>
            <a:endParaRPr lang="en-US" sz="2000" dirty="0" smtClean="0">
              <a:latin typeface="Californian FB" pitchFamily="18" charset="0"/>
              <a:cs typeface="Calibri" pitchFamily="34" charset="0"/>
            </a:endParaRPr>
          </a:p>
          <a:p>
            <a:pPr lvl="1">
              <a:spcBef>
                <a:spcPts val="600"/>
              </a:spcBef>
            </a:pPr>
            <a:endParaRPr lang="en-US" sz="2000" dirty="0" smtClean="0">
              <a:latin typeface="Californian FB" pitchFamily="18" charset="0"/>
              <a:cs typeface="Calibri" pitchFamily="34" charset="0"/>
            </a:endParaRPr>
          </a:p>
          <a:p>
            <a:pPr lvl="1">
              <a:spcBef>
                <a:spcPts val="600"/>
              </a:spcBef>
            </a:pPr>
            <a:endParaRPr lang="en-US" sz="2000" dirty="0">
              <a:latin typeface="Californian FB" pitchFamily="18" charset="0"/>
              <a:cs typeface="Calibri"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latin typeface="Californian FB" pitchFamily="18" charset="0"/>
                <a:cs typeface="Calibri" pitchFamily="34" charset="0"/>
              </a:rPr>
              <a:t>Masks in Mexico – History &amp; Purpose</a:t>
            </a:r>
            <a:endParaRPr lang="en-US" sz="4000" b="1" dirty="0">
              <a:latin typeface="Californian FB" pitchFamily="18" charset="0"/>
              <a:cs typeface="Calibri" pitchFamily="34" charset="0"/>
            </a:endParaRPr>
          </a:p>
        </p:txBody>
      </p:sp>
      <p:sp>
        <p:nvSpPr>
          <p:cNvPr id="3" name="Content Placeholder 2"/>
          <p:cNvSpPr>
            <a:spLocks noGrp="1"/>
          </p:cNvSpPr>
          <p:nvPr>
            <p:ph sz="quarter" idx="1"/>
          </p:nvPr>
        </p:nvSpPr>
        <p:spPr/>
        <p:txBody>
          <a:bodyPr>
            <a:noAutofit/>
          </a:bodyPr>
          <a:lstStyle/>
          <a:p>
            <a:r>
              <a:rPr lang="en-US" sz="3000" dirty="0" smtClean="0">
                <a:latin typeface="Californian FB" pitchFamily="18" charset="0"/>
                <a:cs typeface="Calibri" pitchFamily="34" charset="0"/>
              </a:rPr>
              <a:t>Masks have been created and used in Mexico since 3000 B.C.</a:t>
            </a:r>
          </a:p>
          <a:p>
            <a:r>
              <a:rPr lang="en-US" sz="3000" dirty="0" smtClean="0">
                <a:latin typeface="Californian FB" pitchFamily="18" charset="0"/>
                <a:cs typeface="Calibri" pitchFamily="34" charset="0"/>
              </a:rPr>
              <a:t>Masks were used as an important part of ritual dance expressing the beliefs and religion of the community.</a:t>
            </a:r>
          </a:p>
          <a:p>
            <a:r>
              <a:rPr lang="en-US" sz="3000" dirty="0" smtClean="0">
                <a:latin typeface="Californian FB" pitchFamily="18" charset="0"/>
                <a:cs typeface="Calibri" pitchFamily="34" charset="0"/>
              </a:rPr>
              <a:t>Masks were made by farmers, carpenters and other laborers who passed down their skills but often did not identify themselves in their work.  </a:t>
            </a:r>
          </a:p>
          <a:p>
            <a:endParaRPr lang="en-US" sz="3000" dirty="0">
              <a:latin typeface="Californian FB" pitchFamily="18" charset="0"/>
              <a:cs typeface="Calibr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latin typeface="Californian FB" pitchFamily="18" charset="0"/>
                <a:cs typeface="Calibri" pitchFamily="34" charset="0"/>
              </a:rPr>
              <a:t>Masks in Mexico – Materials &amp; Roles</a:t>
            </a:r>
            <a:endParaRPr lang="en-US" sz="4000" b="1" dirty="0">
              <a:latin typeface="Californian FB" pitchFamily="18" charset="0"/>
              <a:cs typeface="Calibri" pitchFamily="34" charset="0"/>
            </a:endParaRPr>
          </a:p>
        </p:txBody>
      </p:sp>
      <p:sp>
        <p:nvSpPr>
          <p:cNvPr id="3" name="Content Placeholder 2"/>
          <p:cNvSpPr>
            <a:spLocks noGrp="1"/>
          </p:cNvSpPr>
          <p:nvPr>
            <p:ph sz="quarter" idx="1"/>
          </p:nvPr>
        </p:nvSpPr>
        <p:spPr>
          <a:xfrm>
            <a:off x="457200" y="1219200"/>
            <a:ext cx="8229600" cy="5029200"/>
          </a:xfrm>
        </p:spPr>
        <p:txBody>
          <a:bodyPr>
            <a:noAutofit/>
          </a:bodyPr>
          <a:lstStyle/>
          <a:p>
            <a:r>
              <a:rPr lang="en-US" sz="3000" dirty="0" smtClean="0">
                <a:latin typeface="Californian FB" pitchFamily="18" charset="0"/>
                <a:cs typeface="Calibri" pitchFamily="34" charset="0"/>
              </a:rPr>
              <a:t>Masks can be made from wood, leather, papier-mâché, wax and metal, embellished with horse and goat hair, straw, ribbons, mirrors, yarn, braided straw, horn and animal teeth. </a:t>
            </a:r>
          </a:p>
          <a:p>
            <a:r>
              <a:rPr lang="en-US" sz="3000" dirty="0" smtClean="0">
                <a:latin typeface="Californian FB" pitchFamily="18" charset="0"/>
                <a:cs typeface="Calibri" pitchFamily="34" charset="0"/>
              </a:rPr>
              <a:t>Among mask themes are animals such as jaguars and deer, religious and historical figures and ethnic types.</a:t>
            </a:r>
            <a:br>
              <a:rPr lang="en-US" sz="3000" dirty="0" smtClean="0">
                <a:latin typeface="Californian FB" pitchFamily="18" charset="0"/>
                <a:cs typeface="Calibri" pitchFamily="34" charset="0"/>
              </a:rPr>
            </a:br>
            <a:r>
              <a:rPr lang="en-US" sz="3000" dirty="0" smtClean="0">
                <a:latin typeface="Californian FB" pitchFamily="18" charset="0"/>
                <a:cs typeface="Calibri" pitchFamily="34" charset="0"/>
              </a:rPr>
              <a:t/>
            </a:r>
            <a:br>
              <a:rPr lang="en-US" sz="3000" dirty="0" smtClean="0">
                <a:latin typeface="Californian FB" pitchFamily="18" charset="0"/>
                <a:cs typeface="Calibri" pitchFamily="34" charset="0"/>
              </a:rPr>
            </a:br>
            <a:endParaRPr lang="en-US" sz="3000" dirty="0" smtClean="0">
              <a:latin typeface="Californian FB" pitchFamily="18" charset="0"/>
              <a:cs typeface="Calibri" pitchFamily="34" charset="0"/>
            </a:endParaRPr>
          </a:p>
          <a:p>
            <a:endParaRPr lang="en-US" sz="3000" dirty="0">
              <a:latin typeface="Californian FB" pitchFamily="18" charset="0"/>
              <a:cs typeface="Calibri"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latin typeface="Californian FB" pitchFamily="18" charset="0"/>
                <a:cs typeface="Calibri" pitchFamily="34" charset="0"/>
              </a:rPr>
              <a:t>Masks and Celebrations </a:t>
            </a:r>
            <a:r>
              <a:rPr lang="en-US" sz="4000" b="1" dirty="0" smtClean="0">
                <a:latin typeface="Californian FB" pitchFamily="18" charset="0"/>
                <a:cs typeface="Calibri" pitchFamily="34" charset="0"/>
              </a:rPr>
              <a:t> - La </a:t>
            </a:r>
            <a:r>
              <a:rPr lang="en-US" sz="4000" b="1" dirty="0" err="1" smtClean="0">
                <a:latin typeface="Californian FB" pitchFamily="18" charset="0"/>
                <a:cs typeface="Calibri" pitchFamily="34" charset="0"/>
              </a:rPr>
              <a:t>Pastorela</a:t>
            </a:r>
            <a:endParaRPr lang="en-US" sz="4000" b="1" dirty="0">
              <a:latin typeface="Californian FB" pitchFamily="18" charset="0"/>
              <a:cs typeface="Calibri" pitchFamily="34" charset="0"/>
            </a:endParaRPr>
          </a:p>
        </p:txBody>
      </p:sp>
      <p:sp>
        <p:nvSpPr>
          <p:cNvPr id="3" name="Content Placeholder 2"/>
          <p:cNvSpPr>
            <a:spLocks noGrp="1"/>
          </p:cNvSpPr>
          <p:nvPr>
            <p:ph sz="quarter" idx="1"/>
          </p:nvPr>
        </p:nvSpPr>
        <p:spPr/>
        <p:txBody>
          <a:bodyPr>
            <a:normAutofit/>
          </a:bodyPr>
          <a:lstStyle/>
          <a:p>
            <a:r>
              <a:rPr lang="en-US" sz="3000" dirty="0" smtClean="0">
                <a:latin typeface="Californian FB" pitchFamily="18" charset="0"/>
                <a:cs typeface="Calibri" pitchFamily="34" charset="0"/>
              </a:rPr>
              <a:t>Many important celebrations still use these masks today.</a:t>
            </a:r>
          </a:p>
          <a:p>
            <a:r>
              <a:rPr lang="en-US" sz="3000" dirty="0" smtClean="0">
                <a:latin typeface="Californian FB" pitchFamily="18" charset="0"/>
                <a:cs typeface="Calibri" pitchFamily="34" charset="0"/>
              </a:rPr>
              <a:t>One way that these masks are used in Mexico is in </a:t>
            </a:r>
            <a:r>
              <a:rPr lang="en-US" sz="3000" i="1" dirty="0" err="1" smtClean="0">
                <a:latin typeface="Californian FB" pitchFamily="18" charset="0"/>
                <a:cs typeface="Calibri" pitchFamily="34" charset="0"/>
              </a:rPr>
              <a:t>pastorelas</a:t>
            </a:r>
            <a:r>
              <a:rPr lang="en-US" sz="3000" dirty="0" smtClean="0">
                <a:latin typeface="Californian FB" pitchFamily="18" charset="0"/>
                <a:cs typeface="Calibri" pitchFamily="34" charset="0"/>
              </a:rPr>
              <a:t>.  A </a:t>
            </a:r>
            <a:r>
              <a:rPr lang="en-US" sz="3000" i="1" dirty="0" smtClean="0">
                <a:latin typeface="Californian FB" pitchFamily="18" charset="0"/>
                <a:cs typeface="Calibri" pitchFamily="34" charset="0"/>
              </a:rPr>
              <a:t>pastorela</a:t>
            </a:r>
            <a:r>
              <a:rPr lang="en-US" sz="3000" dirty="0" smtClean="0">
                <a:latin typeface="Californian FB" pitchFamily="18" charset="0"/>
                <a:cs typeface="Calibri" pitchFamily="34" charset="0"/>
              </a:rPr>
              <a:t> is a play or theatrical performance.  </a:t>
            </a:r>
          </a:p>
          <a:p>
            <a:r>
              <a:rPr lang="en-US" sz="3000" i="1" dirty="0" smtClean="0">
                <a:latin typeface="Californian FB" pitchFamily="18" charset="0"/>
                <a:cs typeface="Calibri" pitchFamily="34" charset="0"/>
              </a:rPr>
              <a:t>La </a:t>
            </a:r>
            <a:r>
              <a:rPr lang="en-US" sz="3000" i="1" dirty="0" smtClean="0">
                <a:latin typeface="Californian FB" pitchFamily="18" charset="0"/>
                <a:cs typeface="Calibri" pitchFamily="34" charset="0"/>
              </a:rPr>
              <a:t> </a:t>
            </a:r>
            <a:r>
              <a:rPr lang="en-US" sz="3000" i="1" dirty="0" err="1" smtClean="0">
                <a:latin typeface="Californian FB" pitchFamily="18" charset="0"/>
                <a:cs typeface="Calibri" pitchFamily="34" charset="0"/>
              </a:rPr>
              <a:t>Pastorela</a:t>
            </a:r>
            <a:r>
              <a:rPr lang="en-US" sz="3000" dirty="0" smtClean="0">
                <a:latin typeface="Californian FB" pitchFamily="18" charset="0"/>
                <a:cs typeface="Calibri" pitchFamily="34" charset="0"/>
              </a:rPr>
              <a:t> </a:t>
            </a:r>
            <a:r>
              <a:rPr lang="en-US" sz="3000" dirty="0" smtClean="0">
                <a:latin typeface="Californian FB" pitchFamily="18" charset="0"/>
                <a:cs typeface="Calibri" pitchFamily="34" charset="0"/>
              </a:rPr>
              <a:t>is a play/performance specific to Christmas.  It is the story of the shepherds who travelled to Bethlehem to find the baby Jesus. </a:t>
            </a:r>
          </a:p>
          <a:p>
            <a:endParaRPr lang="en-US" sz="3000" dirty="0" smtClean="0">
              <a:latin typeface="Californian FB" pitchFamily="18" charset="0"/>
              <a:cs typeface="Calibri" pitchFamily="34" charset="0"/>
            </a:endParaRPr>
          </a:p>
          <a:p>
            <a:endParaRPr lang="en-US" sz="3000" dirty="0">
              <a:latin typeface="Californian FB" pitchFamily="18" charset="0"/>
              <a:cs typeface="Calibri"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ctr"/>
            <a:r>
              <a:rPr lang="en-US" sz="4000" b="1" dirty="0" smtClean="0">
                <a:latin typeface="Californian FB" pitchFamily="18" charset="0"/>
              </a:rPr>
              <a:t>La </a:t>
            </a:r>
            <a:r>
              <a:rPr lang="en-US" sz="4000" b="1" dirty="0" err="1" smtClean="0">
                <a:latin typeface="Californian FB" pitchFamily="18" charset="0"/>
              </a:rPr>
              <a:t>Pastorela</a:t>
            </a:r>
            <a:endParaRPr lang="en-US" sz="4000" b="1" dirty="0">
              <a:latin typeface="Californian FB" pitchFamily="18" charset="0"/>
            </a:endParaRPr>
          </a:p>
        </p:txBody>
      </p:sp>
      <p:pic>
        <p:nvPicPr>
          <p:cNvPr id="8" name="Content Placeholder 7" descr="327401627_3be54eaee3_b.jpg"/>
          <p:cNvPicPr>
            <a:picLocks noGrp="1" noChangeAspect="1"/>
          </p:cNvPicPr>
          <p:nvPr>
            <p:ph sz="quarter" idx="1"/>
          </p:nvPr>
        </p:nvPicPr>
        <p:blipFill>
          <a:blip r:embed="rId2" cstate="print"/>
          <a:stretch>
            <a:fillRect/>
          </a:stretch>
        </p:blipFill>
        <p:spPr>
          <a:xfrm>
            <a:off x="1600200" y="1371600"/>
            <a:ext cx="5562599" cy="4171949"/>
          </a:xfrm>
        </p:spPr>
      </p:pic>
      <p:sp>
        <p:nvSpPr>
          <p:cNvPr id="9" name="TextBox 8"/>
          <p:cNvSpPr txBox="1"/>
          <p:nvPr/>
        </p:nvSpPr>
        <p:spPr>
          <a:xfrm>
            <a:off x="1295400" y="6400800"/>
            <a:ext cx="6553200" cy="461665"/>
          </a:xfrm>
          <a:prstGeom prst="rect">
            <a:avLst/>
          </a:prstGeom>
          <a:noFill/>
        </p:spPr>
        <p:txBody>
          <a:bodyPr wrap="square" rtlCol="0">
            <a:spAutoFit/>
          </a:bodyPr>
          <a:lstStyle/>
          <a:p>
            <a:pPr algn="ctr"/>
            <a:r>
              <a:rPr lang="en-US" sz="1200" dirty="0" smtClean="0">
                <a:latin typeface="Californian FB" pitchFamily="18" charset="0"/>
              </a:rPr>
              <a:t>Image provided courtesy of </a:t>
            </a:r>
            <a:r>
              <a:rPr lang="en-US" sz="1200" dirty="0" err="1" smtClean="0">
                <a:latin typeface="Californian FB" pitchFamily="18" charset="0"/>
              </a:rPr>
              <a:t>Flickr</a:t>
            </a:r>
            <a:r>
              <a:rPr lang="en-US" sz="1200" dirty="0" smtClean="0">
                <a:latin typeface="Californian FB" pitchFamily="18" charset="0"/>
              </a:rPr>
              <a:t> user </a:t>
            </a:r>
            <a:r>
              <a:rPr lang="en-US" sz="1200" dirty="0" err="1" smtClean="0">
                <a:latin typeface="Californian FB" pitchFamily="18" charset="0"/>
              </a:rPr>
              <a:t>Gato</a:t>
            </a:r>
            <a:r>
              <a:rPr lang="en-US" sz="1200" dirty="0" smtClean="0">
                <a:latin typeface="Californian FB" pitchFamily="18" charset="0"/>
              </a:rPr>
              <a:t> </a:t>
            </a:r>
            <a:r>
              <a:rPr lang="en-US" sz="1200" dirty="0" err="1" smtClean="0">
                <a:latin typeface="Californian FB" pitchFamily="18" charset="0"/>
              </a:rPr>
              <a:t>Azul</a:t>
            </a:r>
            <a:r>
              <a:rPr lang="en-US" sz="1200" dirty="0" smtClean="0">
                <a:latin typeface="Californian FB" pitchFamily="18" charset="0"/>
              </a:rPr>
              <a:t>,.</a:t>
            </a:r>
            <a:br>
              <a:rPr lang="en-US" sz="1200" dirty="0" smtClean="0">
                <a:latin typeface="Californian FB" pitchFamily="18" charset="0"/>
              </a:rPr>
            </a:br>
            <a:r>
              <a:rPr lang="en-US" sz="1200" dirty="0" smtClean="0">
                <a:latin typeface="Californian FB" pitchFamily="18" charset="0"/>
              </a:rPr>
              <a:t>Retrieved 11/7/11 from http://www.flickr.com/photos/gatoazul/327401627/</a:t>
            </a:r>
            <a:endParaRPr lang="en-US" sz="1200" dirty="0">
              <a:latin typeface="Californian FB" pitchFamily="18" charset="0"/>
            </a:endParaRPr>
          </a:p>
        </p:txBody>
      </p:sp>
      <p:sp>
        <p:nvSpPr>
          <p:cNvPr id="10" name="TextBox 9"/>
          <p:cNvSpPr txBox="1"/>
          <p:nvPr/>
        </p:nvSpPr>
        <p:spPr>
          <a:xfrm>
            <a:off x="381000" y="5638800"/>
            <a:ext cx="8229600" cy="646331"/>
          </a:xfrm>
          <a:prstGeom prst="rect">
            <a:avLst/>
          </a:prstGeom>
          <a:noFill/>
        </p:spPr>
        <p:txBody>
          <a:bodyPr wrap="square" rtlCol="0">
            <a:spAutoFit/>
          </a:bodyPr>
          <a:lstStyle/>
          <a:p>
            <a:pPr algn="ctr"/>
            <a:r>
              <a:rPr lang="es-ES" dirty="0" smtClean="0">
                <a:latin typeface="Californian FB" pitchFamily="18" charset="0"/>
              </a:rPr>
              <a:t> La cola del diablo (Pastorela), </a:t>
            </a:r>
            <a:r>
              <a:rPr lang="es-ES" dirty="0" err="1" smtClean="0">
                <a:latin typeface="Californian FB" pitchFamily="18" charset="0"/>
              </a:rPr>
              <a:t>performed</a:t>
            </a:r>
            <a:r>
              <a:rPr lang="es-ES" dirty="0" smtClean="0">
                <a:latin typeface="Californian FB" pitchFamily="18" charset="0"/>
              </a:rPr>
              <a:t> </a:t>
            </a:r>
            <a:r>
              <a:rPr lang="es-ES" dirty="0" err="1" smtClean="0">
                <a:latin typeface="Californian FB" pitchFamily="18" charset="0"/>
              </a:rPr>
              <a:t>by</a:t>
            </a:r>
            <a:r>
              <a:rPr lang="es-ES" dirty="0" smtClean="0">
                <a:latin typeface="Californian FB" pitchFamily="18" charset="0"/>
              </a:rPr>
              <a:t> Grupo Teatro de la Calle Lumbrales.</a:t>
            </a:r>
            <a:br>
              <a:rPr lang="es-ES" dirty="0" smtClean="0">
                <a:latin typeface="Californian FB" pitchFamily="18" charset="0"/>
              </a:rPr>
            </a:br>
            <a:r>
              <a:rPr lang="es-ES" dirty="0" smtClean="0">
                <a:latin typeface="Californian FB" pitchFamily="18" charset="0"/>
              </a:rPr>
              <a:t> Toluca,  </a:t>
            </a:r>
            <a:r>
              <a:rPr lang="es-ES" dirty="0" err="1" smtClean="0">
                <a:latin typeface="Californian FB" pitchFamily="18" charset="0"/>
              </a:rPr>
              <a:t>Mexico</a:t>
            </a:r>
            <a:r>
              <a:rPr lang="es-ES" dirty="0" smtClean="0">
                <a:latin typeface="Californian FB" pitchFamily="18" charset="0"/>
              </a:rPr>
              <a:t>,  2006.</a:t>
            </a:r>
            <a:endParaRPr lang="en-US" dirty="0">
              <a:latin typeface="Californian FB"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ctr"/>
            <a:r>
              <a:rPr lang="en-US" sz="4000" b="1" dirty="0" smtClean="0">
                <a:latin typeface="Californian FB" pitchFamily="18" charset="0"/>
              </a:rPr>
              <a:t>La </a:t>
            </a:r>
            <a:r>
              <a:rPr lang="en-US" sz="4000" b="1" dirty="0" err="1" smtClean="0">
                <a:latin typeface="Californian FB" pitchFamily="18" charset="0"/>
              </a:rPr>
              <a:t>Pastorela</a:t>
            </a:r>
            <a:endParaRPr lang="en-US" sz="4000" b="1" dirty="0">
              <a:latin typeface="Californian FB" pitchFamily="18" charset="0"/>
            </a:endParaRPr>
          </a:p>
        </p:txBody>
      </p:sp>
      <p:pic>
        <p:nvPicPr>
          <p:cNvPr id="8" name="Content Placeholder 7" descr="327401627_3be54eaee3_b.jpg"/>
          <p:cNvPicPr>
            <a:picLocks noGrp="1" noChangeAspect="1"/>
          </p:cNvPicPr>
          <p:nvPr>
            <p:ph sz="quarter" idx="1"/>
          </p:nvPr>
        </p:nvPicPr>
        <p:blipFill>
          <a:blip r:embed="rId2" cstate="print"/>
          <a:stretch>
            <a:fillRect/>
          </a:stretch>
        </p:blipFill>
        <p:spPr>
          <a:xfrm>
            <a:off x="1752600" y="1371600"/>
            <a:ext cx="5562598" cy="4171949"/>
          </a:xfrm>
        </p:spPr>
      </p:pic>
      <p:sp>
        <p:nvSpPr>
          <p:cNvPr id="9" name="TextBox 8"/>
          <p:cNvSpPr txBox="1"/>
          <p:nvPr/>
        </p:nvSpPr>
        <p:spPr>
          <a:xfrm>
            <a:off x="1295400" y="6400800"/>
            <a:ext cx="6553200" cy="461665"/>
          </a:xfrm>
          <a:prstGeom prst="rect">
            <a:avLst/>
          </a:prstGeom>
          <a:noFill/>
        </p:spPr>
        <p:txBody>
          <a:bodyPr wrap="square" rtlCol="0">
            <a:spAutoFit/>
          </a:bodyPr>
          <a:lstStyle/>
          <a:p>
            <a:pPr algn="ctr"/>
            <a:r>
              <a:rPr lang="en-US" sz="1200" dirty="0" smtClean="0">
                <a:latin typeface="Californian FB" pitchFamily="18" charset="0"/>
              </a:rPr>
              <a:t>Image provided courtesy of </a:t>
            </a:r>
            <a:r>
              <a:rPr lang="en-US" sz="1200" dirty="0" err="1" smtClean="0">
                <a:latin typeface="Californian FB" pitchFamily="18" charset="0"/>
              </a:rPr>
              <a:t>Flickr</a:t>
            </a:r>
            <a:r>
              <a:rPr lang="en-US" sz="1200" dirty="0" smtClean="0">
                <a:latin typeface="Californian FB" pitchFamily="18" charset="0"/>
              </a:rPr>
              <a:t> user </a:t>
            </a:r>
            <a:r>
              <a:rPr lang="en-US" sz="1200" dirty="0" err="1" smtClean="0">
                <a:latin typeface="Californian FB" pitchFamily="18" charset="0"/>
              </a:rPr>
              <a:t>Gato</a:t>
            </a:r>
            <a:r>
              <a:rPr lang="en-US" sz="1200" dirty="0" smtClean="0">
                <a:latin typeface="Californian FB" pitchFamily="18" charset="0"/>
              </a:rPr>
              <a:t> </a:t>
            </a:r>
            <a:r>
              <a:rPr lang="en-US" sz="1200" dirty="0" err="1" smtClean="0">
                <a:latin typeface="Californian FB" pitchFamily="18" charset="0"/>
              </a:rPr>
              <a:t>Azul</a:t>
            </a:r>
            <a:r>
              <a:rPr lang="en-US" sz="1200" dirty="0" smtClean="0">
                <a:latin typeface="Californian FB" pitchFamily="18" charset="0"/>
              </a:rPr>
              <a:t>,.</a:t>
            </a:r>
            <a:br>
              <a:rPr lang="en-US" sz="1200" dirty="0" smtClean="0">
                <a:latin typeface="Californian FB" pitchFamily="18" charset="0"/>
              </a:rPr>
            </a:br>
            <a:r>
              <a:rPr lang="en-US" sz="1200" dirty="0" smtClean="0">
                <a:latin typeface="Californian FB" pitchFamily="18" charset="0"/>
              </a:rPr>
              <a:t>Retrieved 11/7/11 from http://www.flickr.com/photos/gatoazul/327401627/</a:t>
            </a:r>
            <a:endParaRPr lang="en-US" sz="1200" dirty="0">
              <a:latin typeface="Californian FB" pitchFamily="18" charset="0"/>
            </a:endParaRPr>
          </a:p>
        </p:txBody>
      </p:sp>
      <p:sp>
        <p:nvSpPr>
          <p:cNvPr id="10" name="TextBox 9"/>
          <p:cNvSpPr txBox="1"/>
          <p:nvPr/>
        </p:nvSpPr>
        <p:spPr>
          <a:xfrm>
            <a:off x="381000" y="5638800"/>
            <a:ext cx="8229600" cy="646331"/>
          </a:xfrm>
          <a:prstGeom prst="rect">
            <a:avLst/>
          </a:prstGeom>
          <a:noFill/>
        </p:spPr>
        <p:txBody>
          <a:bodyPr wrap="square" rtlCol="0">
            <a:spAutoFit/>
          </a:bodyPr>
          <a:lstStyle/>
          <a:p>
            <a:pPr algn="ctr"/>
            <a:r>
              <a:rPr lang="es-ES" dirty="0" smtClean="0">
                <a:latin typeface="Californian FB" pitchFamily="18" charset="0"/>
              </a:rPr>
              <a:t> La cola del diablo (Pastorela), </a:t>
            </a:r>
            <a:r>
              <a:rPr lang="es-ES" dirty="0" err="1" smtClean="0">
                <a:latin typeface="Californian FB" pitchFamily="18" charset="0"/>
              </a:rPr>
              <a:t>performed</a:t>
            </a:r>
            <a:r>
              <a:rPr lang="es-ES" dirty="0" smtClean="0">
                <a:latin typeface="Californian FB" pitchFamily="18" charset="0"/>
              </a:rPr>
              <a:t> </a:t>
            </a:r>
            <a:r>
              <a:rPr lang="es-ES" dirty="0" err="1" smtClean="0">
                <a:latin typeface="Californian FB" pitchFamily="18" charset="0"/>
              </a:rPr>
              <a:t>by</a:t>
            </a:r>
            <a:r>
              <a:rPr lang="es-ES" dirty="0" smtClean="0">
                <a:latin typeface="Californian FB" pitchFamily="18" charset="0"/>
              </a:rPr>
              <a:t> Grupo Teatro de la Calle Lumbrales.</a:t>
            </a:r>
            <a:br>
              <a:rPr lang="es-ES" dirty="0" smtClean="0">
                <a:latin typeface="Californian FB" pitchFamily="18" charset="0"/>
              </a:rPr>
            </a:br>
            <a:r>
              <a:rPr lang="es-ES" dirty="0" smtClean="0">
                <a:latin typeface="Californian FB" pitchFamily="18" charset="0"/>
              </a:rPr>
              <a:t> Toluca,  </a:t>
            </a:r>
            <a:r>
              <a:rPr lang="es-ES" dirty="0" err="1" smtClean="0">
                <a:latin typeface="Californian FB" pitchFamily="18" charset="0"/>
              </a:rPr>
              <a:t>Mexico</a:t>
            </a:r>
            <a:r>
              <a:rPr lang="es-ES" dirty="0" smtClean="0">
                <a:latin typeface="Californian FB" pitchFamily="18" charset="0"/>
              </a:rPr>
              <a:t>,  2006.</a:t>
            </a:r>
            <a:endParaRPr lang="en-US" dirty="0">
              <a:latin typeface="Californian FB"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Californian FB" pitchFamily="18" charset="0"/>
                <a:cs typeface="Calibri" pitchFamily="34" charset="0"/>
              </a:rPr>
              <a:t>The Story of La Pastorela</a:t>
            </a:r>
            <a:endParaRPr lang="en-US" sz="4000" b="1" dirty="0">
              <a:latin typeface="Californian FB" pitchFamily="18" charset="0"/>
              <a:cs typeface="Calibri" pitchFamily="34" charset="0"/>
            </a:endParaRPr>
          </a:p>
        </p:txBody>
      </p:sp>
      <p:sp>
        <p:nvSpPr>
          <p:cNvPr id="3" name="Content Placeholder 2"/>
          <p:cNvSpPr>
            <a:spLocks noGrp="1"/>
          </p:cNvSpPr>
          <p:nvPr>
            <p:ph sz="quarter" idx="1"/>
          </p:nvPr>
        </p:nvSpPr>
        <p:spPr/>
        <p:txBody>
          <a:bodyPr>
            <a:normAutofit/>
          </a:bodyPr>
          <a:lstStyle/>
          <a:p>
            <a:r>
              <a:rPr lang="en-US" sz="3000" dirty="0" smtClean="0">
                <a:latin typeface="Californian FB" pitchFamily="18" charset="0"/>
                <a:cs typeface="Calibri" pitchFamily="34" charset="0"/>
              </a:rPr>
              <a:t>La Pastorela is over 800 years old!! It originated in the 1200s in Spain.  </a:t>
            </a:r>
          </a:p>
          <a:p>
            <a:r>
              <a:rPr lang="en-US" sz="3000" dirty="0" smtClean="0">
                <a:latin typeface="Californian FB" pitchFamily="18" charset="0"/>
                <a:cs typeface="Calibri" pitchFamily="34" charset="0"/>
              </a:rPr>
              <a:t>It was used as a way to tell the Christmas story.  In the middle ages, the church service, or mass, was done in Latin, a language many did not understand.  The play was something everyone understood</a:t>
            </a:r>
          </a:p>
          <a:p>
            <a:r>
              <a:rPr lang="en-US" sz="3000" dirty="0" smtClean="0">
                <a:latin typeface="Californian FB" pitchFamily="18" charset="0"/>
                <a:cs typeface="Calibri" pitchFamily="34" charset="0"/>
              </a:rPr>
              <a:t>In the 1500s the Church banned the plays, but that didn’t stop them from coming to the Americas. . .</a:t>
            </a:r>
            <a:endParaRPr lang="en-US" sz="3000" dirty="0">
              <a:latin typeface="Californian FB" pitchFamily="18" charset="0"/>
              <a:cs typeface="Calibri"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Californian FB" pitchFamily="18" charset="0"/>
                <a:cs typeface="Calibri" pitchFamily="34" charset="0"/>
              </a:rPr>
              <a:t>La Pastorela and the Americas</a:t>
            </a:r>
            <a:endParaRPr lang="en-US" sz="4000" b="1" dirty="0">
              <a:latin typeface="Californian FB" pitchFamily="18" charset="0"/>
              <a:cs typeface="Calibri" pitchFamily="34" charset="0"/>
            </a:endParaRPr>
          </a:p>
        </p:txBody>
      </p:sp>
      <p:sp>
        <p:nvSpPr>
          <p:cNvPr id="3" name="Content Placeholder 2"/>
          <p:cNvSpPr>
            <a:spLocks noGrp="1"/>
          </p:cNvSpPr>
          <p:nvPr>
            <p:ph sz="quarter" idx="1"/>
          </p:nvPr>
        </p:nvSpPr>
        <p:spPr/>
        <p:txBody>
          <a:bodyPr>
            <a:normAutofit lnSpcReduction="10000"/>
          </a:bodyPr>
          <a:lstStyle/>
          <a:p>
            <a:r>
              <a:rPr lang="en-US" dirty="0" smtClean="0">
                <a:latin typeface="Californian FB" pitchFamily="18" charset="0"/>
                <a:cs typeface="Calibri" pitchFamily="34" charset="0"/>
              </a:rPr>
              <a:t>In the 1500s Spain began exploring the Americas.</a:t>
            </a:r>
          </a:p>
          <a:p>
            <a:r>
              <a:rPr lang="en-US" dirty="0" smtClean="0">
                <a:latin typeface="Californian FB" pitchFamily="18" charset="0"/>
                <a:cs typeface="Calibri" pitchFamily="34" charset="0"/>
              </a:rPr>
              <a:t>The Azteca lived in what is today Mexico—one of the areas that Spain explored and eventually colonized. </a:t>
            </a:r>
          </a:p>
          <a:p>
            <a:r>
              <a:rPr lang="en-US" dirty="0" smtClean="0">
                <a:latin typeface="Californian FB" pitchFamily="18" charset="0"/>
                <a:cs typeface="Calibri" pitchFamily="34" charset="0"/>
              </a:rPr>
              <a:t>Many Spanish priests and friars came to Mexico to share Christianity with the Azteca.</a:t>
            </a:r>
          </a:p>
          <a:p>
            <a:r>
              <a:rPr lang="en-US" dirty="0" smtClean="0">
                <a:latin typeface="Californian FB" pitchFamily="18" charset="0"/>
                <a:cs typeface="Calibri" pitchFamily="34" charset="0"/>
              </a:rPr>
              <a:t>The Azteca did not speak Spanish,  so the priests needed a way to share the story of Jesus with the Azteca.  They used the play La Pastorela. </a:t>
            </a:r>
          </a:p>
          <a:p>
            <a:r>
              <a:rPr lang="en-US" dirty="0" smtClean="0">
                <a:latin typeface="Californian FB" pitchFamily="18" charset="0"/>
                <a:cs typeface="Calibri" pitchFamily="34" charset="0"/>
              </a:rPr>
              <a:t>When the Spanish began to colonize what is now New Mexico, they used La Pastorela again, this time with the Pueblo Indians. That is how La Pastorela came from Spain first to Mexico and then to New Mexico.</a:t>
            </a:r>
            <a:endParaRPr lang="en-US" dirty="0">
              <a:latin typeface="Californian FB" pitchFamily="18" charset="0"/>
              <a:cs typeface="Calibri" pitchFamily="34"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843</TotalTime>
  <Words>1067</Words>
  <Application>Microsoft Office PowerPoint</Application>
  <PresentationFormat>On-screen Show (4:3)</PresentationFormat>
  <Paragraphs>92</Paragraphs>
  <Slides>22</Slides>
  <Notes>1</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Origin</vt:lpstr>
      <vt:lpstr>Masks and Celebrations in Mexico: The Art of Mascarero Felipe Horta </vt:lpstr>
      <vt:lpstr>This presentation will cover…</vt:lpstr>
      <vt:lpstr>Masks in Mexico – History &amp; Purpose</vt:lpstr>
      <vt:lpstr>Masks in Mexico – Materials &amp; Roles</vt:lpstr>
      <vt:lpstr>Masks and Celebrations  - La Pastorela</vt:lpstr>
      <vt:lpstr>La Pastorela</vt:lpstr>
      <vt:lpstr>La Pastorela</vt:lpstr>
      <vt:lpstr>The Story of La Pastorela</vt:lpstr>
      <vt:lpstr>La Pastorela and the Americas</vt:lpstr>
      <vt:lpstr>La Pastorela and Mexican Masks</vt:lpstr>
      <vt:lpstr>Pastorela danzas in Michoacán</vt:lpstr>
      <vt:lpstr>Pastorela danzas in Michoacán</vt:lpstr>
      <vt:lpstr>La Pastorela Today</vt:lpstr>
      <vt:lpstr>La Pastorela, the Devil and los Negritos</vt:lpstr>
      <vt:lpstr>Pastorela danzas in Michoacán</vt:lpstr>
      <vt:lpstr>Pastorela danzas in Michoacán</vt:lpstr>
      <vt:lpstr>Mascareros - Mask Makers</vt:lpstr>
      <vt:lpstr>Masks and maskmaking – Felipe Horta</vt:lpstr>
      <vt:lpstr>Máscara de Diablo Negro</vt:lpstr>
      <vt:lpstr>Máscara de Diablo Negro</vt:lpstr>
      <vt:lpstr>Máscara de Diablo Negro</vt:lpstr>
      <vt:lpstr>Additional Resources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Keira Philipp-Schnurer</dc:creator>
  <cp:lastModifiedBy>Keira Philipp-Schnurer</cp:lastModifiedBy>
  <cp:revision>88</cp:revision>
  <dcterms:created xsi:type="dcterms:W3CDTF">2011-10-19T22:51:35Z</dcterms:created>
  <dcterms:modified xsi:type="dcterms:W3CDTF">2011-11-08T23:51:12Z</dcterms:modified>
</cp:coreProperties>
</file>